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499" r:id="rId5"/>
    <p:sldId id="500" r:id="rId6"/>
    <p:sldId id="532" r:id="rId7"/>
    <p:sldId id="502" r:id="rId8"/>
    <p:sldId id="503" r:id="rId9"/>
    <p:sldId id="543" r:id="rId10"/>
    <p:sldId id="534" r:id="rId11"/>
    <p:sldId id="571" r:id="rId12"/>
    <p:sldId id="572" r:id="rId13"/>
    <p:sldId id="544" r:id="rId14"/>
    <p:sldId id="545" r:id="rId15"/>
    <p:sldId id="546" r:id="rId16"/>
    <p:sldId id="547" r:id="rId17"/>
    <p:sldId id="548" r:id="rId18"/>
    <p:sldId id="549" r:id="rId19"/>
    <p:sldId id="550" r:id="rId20"/>
    <p:sldId id="551" r:id="rId21"/>
    <p:sldId id="552" r:id="rId22"/>
    <p:sldId id="256" r:id="rId23"/>
    <p:sldId id="257" r:id="rId24"/>
    <p:sldId id="258" r:id="rId25"/>
    <p:sldId id="259" r:id="rId26"/>
    <p:sldId id="570" r:id="rId27"/>
    <p:sldId id="553" r:id="rId28"/>
    <p:sldId id="515" r:id="rId29"/>
    <p:sldId id="537" r:id="rId30"/>
    <p:sldId id="554" r:id="rId31"/>
    <p:sldId id="555" r:id="rId32"/>
    <p:sldId id="556" r:id="rId33"/>
    <p:sldId id="260" r:id="rId34"/>
    <p:sldId id="519" r:id="rId35"/>
    <p:sldId id="520" r:id="rId36"/>
    <p:sldId id="557" r:id="rId37"/>
    <p:sldId id="558" r:id="rId38"/>
    <p:sldId id="559" r:id="rId39"/>
    <p:sldId id="560" r:id="rId40"/>
    <p:sldId id="561" r:id="rId41"/>
    <p:sldId id="562" r:id="rId42"/>
    <p:sldId id="573" r:id="rId43"/>
    <p:sldId id="574" r:id="rId44"/>
    <p:sldId id="563" r:id="rId45"/>
    <p:sldId id="538" r:id="rId46"/>
    <p:sldId id="539" r:id="rId47"/>
    <p:sldId id="564" r:id="rId48"/>
    <p:sldId id="567" r:id="rId49"/>
    <p:sldId id="568" r:id="rId50"/>
    <p:sldId id="569" r:id="rId51"/>
    <p:sldId id="541" r:id="rId52"/>
    <p:sldId id="540" r:id="rId53"/>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9B9C25-4EB7-47E5-A6AC-0E87A41C24C6}" v="36" dt="2024-09-16T23:14:39.8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02"/>
    <p:restoredTop sz="93725" autoAdjust="0"/>
  </p:normalViewPr>
  <p:slideViewPr>
    <p:cSldViewPr snapToGrid="0" snapToObjects="1">
      <p:cViewPr varScale="1">
        <p:scale>
          <a:sx n="46" d="100"/>
          <a:sy n="46" d="100"/>
        </p:scale>
        <p:origin x="89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193785-827D-9F47-8E1E-88270F50C991}"/>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nl-BE"/>
          </a:p>
        </p:txBody>
      </p:sp>
      <p:sp>
        <p:nvSpPr>
          <p:cNvPr id="3" name="Ondertitel 2">
            <a:extLst>
              <a:ext uri="{FF2B5EF4-FFF2-40B4-BE49-F238E27FC236}">
                <a16:creationId xmlns:a16="http://schemas.microsoft.com/office/drawing/2014/main" id="{3D371539-F620-184D-9FCB-21D7ACC8B2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E7436706-E362-754B-BC17-AA2E08475EFB}"/>
              </a:ext>
            </a:extLst>
          </p:cNvPr>
          <p:cNvSpPr>
            <a:spLocks noGrp="1"/>
          </p:cNvSpPr>
          <p:nvPr>
            <p:ph type="dt" sz="half" idx="10"/>
          </p:nvPr>
        </p:nvSpPr>
        <p:spPr/>
        <p:txBody>
          <a:bodyPr/>
          <a:lstStyle/>
          <a:p>
            <a:fld id="{14518F8D-4270-A64D-9D76-5750DE07B562}" type="datetimeFigureOut">
              <a:rPr lang="nl-BE" smtClean="0"/>
              <a:t>7/10/2024</a:t>
            </a:fld>
            <a:endParaRPr lang="nl-BE"/>
          </a:p>
        </p:txBody>
      </p:sp>
      <p:sp>
        <p:nvSpPr>
          <p:cNvPr id="5" name="Tijdelijke aanduiding voor voettekst 4">
            <a:extLst>
              <a:ext uri="{FF2B5EF4-FFF2-40B4-BE49-F238E27FC236}">
                <a16:creationId xmlns:a16="http://schemas.microsoft.com/office/drawing/2014/main" id="{8D7EDAE7-2310-934B-9406-242EF11FE254}"/>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F93725BE-7793-4348-9508-910B7160B3AB}"/>
              </a:ext>
            </a:extLst>
          </p:cNvPr>
          <p:cNvSpPr>
            <a:spLocks noGrp="1"/>
          </p:cNvSpPr>
          <p:nvPr>
            <p:ph type="sldNum" sz="quarter" idx="12"/>
          </p:nvPr>
        </p:nvSpPr>
        <p:spPr/>
        <p:txBody>
          <a:bodyPr/>
          <a:lstStyle/>
          <a:p>
            <a:fld id="{5FABC89E-12CC-2847-8DBE-2502CCBD9945}" type="slidenum">
              <a:rPr lang="nl-BE" smtClean="0"/>
              <a:t>‹nr.›</a:t>
            </a:fld>
            <a:endParaRPr lang="nl-BE"/>
          </a:p>
        </p:txBody>
      </p:sp>
    </p:spTree>
    <p:extLst>
      <p:ext uri="{BB962C8B-B14F-4D97-AF65-F5344CB8AC3E}">
        <p14:creationId xmlns:p14="http://schemas.microsoft.com/office/powerpoint/2010/main" val="2927789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084253-62EA-AD4A-A439-D28F9693CD97}"/>
              </a:ext>
            </a:extLst>
          </p:cNvPr>
          <p:cNvSpPr>
            <a:spLocks noGrp="1"/>
          </p:cNvSpPr>
          <p:nvPr>
            <p:ph type="title"/>
          </p:nvPr>
        </p:nvSpPr>
        <p:spPr/>
        <p:txBody>
          <a:bodyPr/>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FD9B7B6C-0948-9347-AA1B-869798B6C3CC}"/>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EC7F6E42-2EDC-2449-A3CE-63BBE160D89F}"/>
              </a:ext>
            </a:extLst>
          </p:cNvPr>
          <p:cNvSpPr>
            <a:spLocks noGrp="1"/>
          </p:cNvSpPr>
          <p:nvPr>
            <p:ph type="dt" sz="half" idx="10"/>
          </p:nvPr>
        </p:nvSpPr>
        <p:spPr/>
        <p:txBody>
          <a:bodyPr/>
          <a:lstStyle/>
          <a:p>
            <a:fld id="{14518F8D-4270-A64D-9D76-5750DE07B562}" type="datetimeFigureOut">
              <a:rPr lang="nl-BE" smtClean="0"/>
              <a:t>7/10/2024</a:t>
            </a:fld>
            <a:endParaRPr lang="nl-BE"/>
          </a:p>
        </p:txBody>
      </p:sp>
      <p:sp>
        <p:nvSpPr>
          <p:cNvPr id="5" name="Tijdelijke aanduiding voor voettekst 4">
            <a:extLst>
              <a:ext uri="{FF2B5EF4-FFF2-40B4-BE49-F238E27FC236}">
                <a16:creationId xmlns:a16="http://schemas.microsoft.com/office/drawing/2014/main" id="{2D36D6B0-2556-8240-8D9F-9DE6EC2BB127}"/>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DB7ECDFF-EF06-5C4F-8108-6B8FD892C6DD}"/>
              </a:ext>
            </a:extLst>
          </p:cNvPr>
          <p:cNvSpPr>
            <a:spLocks noGrp="1"/>
          </p:cNvSpPr>
          <p:nvPr>
            <p:ph type="sldNum" sz="quarter" idx="12"/>
          </p:nvPr>
        </p:nvSpPr>
        <p:spPr/>
        <p:txBody>
          <a:bodyPr/>
          <a:lstStyle/>
          <a:p>
            <a:fld id="{5FABC89E-12CC-2847-8DBE-2502CCBD9945}" type="slidenum">
              <a:rPr lang="nl-BE" smtClean="0"/>
              <a:t>‹nr.›</a:t>
            </a:fld>
            <a:endParaRPr lang="nl-BE"/>
          </a:p>
        </p:txBody>
      </p:sp>
    </p:spTree>
    <p:extLst>
      <p:ext uri="{BB962C8B-B14F-4D97-AF65-F5344CB8AC3E}">
        <p14:creationId xmlns:p14="http://schemas.microsoft.com/office/powerpoint/2010/main" val="634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0E50AB13-C75E-814B-BD23-AAD805AA2DCF}"/>
              </a:ext>
            </a:extLst>
          </p:cNvPr>
          <p:cNvSpPr>
            <a:spLocks noGrp="1"/>
          </p:cNvSpPr>
          <p:nvPr>
            <p:ph type="title" orient="vert"/>
          </p:nvPr>
        </p:nvSpPr>
        <p:spPr>
          <a:xfrm>
            <a:off x="8724900" y="365125"/>
            <a:ext cx="2628900" cy="5811838"/>
          </a:xfrm>
        </p:spPr>
        <p:txBody>
          <a:bodyPr vert="eaVert"/>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8FE26715-61D0-3045-8C64-5C0CE892239E}"/>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3EEB5E6D-1D0B-6C48-A303-C8D79754C566}"/>
              </a:ext>
            </a:extLst>
          </p:cNvPr>
          <p:cNvSpPr>
            <a:spLocks noGrp="1"/>
          </p:cNvSpPr>
          <p:nvPr>
            <p:ph type="dt" sz="half" idx="10"/>
          </p:nvPr>
        </p:nvSpPr>
        <p:spPr/>
        <p:txBody>
          <a:bodyPr/>
          <a:lstStyle/>
          <a:p>
            <a:fld id="{14518F8D-4270-A64D-9D76-5750DE07B562}" type="datetimeFigureOut">
              <a:rPr lang="nl-BE" smtClean="0"/>
              <a:t>7/10/2024</a:t>
            </a:fld>
            <a:endParaRPr lang="nl-BE"/>
          </a:p>
        </p:txBody>
      </p:sp>
      <p:sp>
        <p:nvSpPr>
          <p:cNvPr id="5" name="Tijdelijke aanduiding voor voettekst 4">
            <a:extLst>
              <a:ext uri="{FF2B5EF4-FFF2-40B4-BE49-F238E27FC236}">
                <a16:creationId xmlns:a16="http://schemas.microsoft.com/office/drawing/2014/main" id="{62F84297-D3FF-E944-9609-ADAC33FABE7C}"/>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2E9FC918-4DAF-4446-B90F-BE32342B48BC}"/>
              </a:ext>
            </a:extLst>
          </p:cNvPr>
          <p:cNvSpPr>
            <a:spLocks noGrp="1"/>
          </p:cNvSpPr>
          <p:nvPr>
            <p:ph type="sldNum" sz="quarter" idx="12"/>
          </p:nvPr>
        </p:nvSpPr>
        <p:spPr/>
        <p:txBody>
          <a:bodyPr/>
          <a:lstStyle/>
          <a:p>
            <a:fld id="{5FABC89E-12CC-2847-8DBE-2502CCBD9945}" type="slidenum">
              <a:rPr lang="nl-BE" smtClean="0"/>
              <a:t>‹nr.›</a:t>
            </a:fld>
            <a:endParaRPr lang="nl-BE"/>
          </a:p>
        </p:txBody>
      </p:sp>
    </p:spTree>
    <p:extLst>
      <p:ext uri="{BB962C8B-B14F-4D97-AF65-F5344CB8AC3E}">
        <p14:creationId xmlns:p14="http://schemas.microsoft.com/office/powerpoint/2010/main" val="3410665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F6D87B-10D8-7049-A34F-5BDB571F33F8}"/>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F017CD92-7D67-B245-A79D-4C61272EE366}"/>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27F2F3A5-C48A-1943-AC0E-E2CDEDB1B55B}"/>
              </a:ext>
            </a:extLst>
          </p:cNvPr>
          <p:cNvSpPr>
            <a:spLocks noGrp="1"/>
          </p:cNvSpPr>
          <p:nvPr>
            <p:ph type="dt" sz="half" idx="10"/>
          </p:nvPr>
        </p:nvSpPr>
        <p:spPr/>
        <p:txBody>
          <a:bodyPr/>
          <a:lstStyle/>
          <a:p>
            <a:fld id="{14518F8D-4270-A64D-9D76-5750DE07B562}" type="datetimeFigureOut">
              <a:rPr lang="nl-BE" smtClean="0"/>
              <a:t>7/10/2024</a:t>
            </a:fld>
            <a:endParaRPr lang="nl-BE"/>
          </a:p>
        </p:txBody>
      </p:sp>
      <p:sp>
        <p:nvSpPr>
          <p:cNvPr id="5" name="Tijdelijke aanduiding voor voettekst 4">
            <a:extLst>
              <a:ext uri="{FF2B5EF4-FFF2-40B4-BE49-F238E27FC236}">
                <a16:creationId xmlns:a16="http://schemas.microsoft.com/office/drawing/2014/main" id="{18F382D5-6E65-0049-A1E9-BD21D4F30FDF}"/>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67074BCD-0F99-8B4A-9113-FF781589C90D}"/>
              </a:ext>
            </a:extLst>
          </p:cNvPr>
          <p:cNvSpPr>
            <a:spLocks noGrp="1"/>
          </p:cNvSpPr>
          <p:nvPr>
            <p:ph type="sldNum" sz="quarter" idx="12"/>
          </p:nvPr>
        </p:nvSpPr>
        <p:spPr/>
        <p:txBody>
          <a:bodyPr/>
          <a:lstStyle/>
          <a:p>
            <a:fld id="{5FABC89E-12CC-2847-8DBE-2502CCBD9945}" type="slidenum">
              <a:rPr lang="nl-BE" smtClean="0"/>
              <a:t>‹nr.›</a:t>
            </a:fld>
            <a:endParaRPr lang="nl-BE"/>
          </a:p>
        </p:txBody>
      </p:sp>
    </p:spTree>
    <p:extLst>
      <p:ext uri="{BB962C8B-B14F-4D97-AF65-F5344CB8AC3E}">
        <p14:creationId xmlns:p14="http://schemas.microsoft.com/office/powerpoint/2010/main" val="502933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6C03B1-837F-2541-92D0-DB042741793F}"/>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E25849EA-A923-CC4C-8EB4-CB3C2E00F8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95E52F2C-9C46-9C4A-BF97-C0D5F10938CF}"/>
              </a:ext>
            </a:extLst>
          </p:cNvPr>
          <p:cNvSpPr>
            <a:spLocks noGrp="1"/>
          </p:cNvSpPr>
          <p:nvPr>
            <p:ph type="dt" sz="half" idx="10"/>
          </p:nvPr>
        </p:nvSpPr>
        <p:spPr/>
        <p:txBody>
          <a:bodyPr/>
          <a:lstStyle/>
          <a:p>
            <a:fld id="{14518F8D-4270-A64D-9D76-5750DE07B562}" type="datetimeFigureOut">
              <a:rPr lang="nl-BE" smtClean="0"/>
              <a:t>7/10/2024</a:t>
            </a:fld>
            <a:endParaRPr lang="nl-BE"/>
          </a:p>
        </p:txBody>
      </p:sp>
      <p:sp>
        <p:nvSpPr>
          <p:cNvPr id="5" name="Tijdelijke aanduiding voor voettekst 4">
            <a:extLst>
              <a:ext uri="{FF2B5EF4-FFF2-40B4-BE49-F238E27FC236}">
                <a16:creationId xmlns:a16="http://schemas.microsoft.com/office/drawing/2014/main" id="{13B3F47E-BA00-6F48-AB88-AB84DED713ED}"/>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0401A479-CBB8-994A-B4C0-A3876236AA3A}"/>
              </a:ext>
            </a:extLst>
          </p:cNvPr>
          <p:cNvSpPr>
            <a:spLocks noGrp="1"/>
          </p:cNvSpPr>
          <p:nvPr>
            <p:ph type="sldNum" sz="quarter" idx="12"/>
          </p:nvPr>
        </p:nvSpPr>
        <p:spPr/>
        <p:txBody>
          <a:bodyPr/>
          <a:lstStyle/>
          <a:p>
            <a:fld id="{5FABC89E-12CC-2847-8DBE-2502CCBD9945}" type="slidenum">
              <a:rPr lang="nl-BE" smtClean="0"/>
              <a:t>‹nr.›</a:t>
            </a:fld>
            <a:endParaRPr lang="nl-BE"/>
          </a:p>
        </p:txBody>
      </p:sp>
    </p:spTree>
    <p:extLst>
      <p:ext uri="{BB962C8B-B14F-4D97-AF65-F5344CB8AC3E}">
        <p14:creationId xmlns:p14="http://schemas.microsoft.com/office/powerpoint/2010/main" val="1230230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2B1EFB-0083-A947-87FC-62056F0FFE4E}"/>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E7C8C051-A461-B544-9B58-0CB3256F6CAB}"/>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4FCC56A1-A517-6D42-95CB-4C441227FFCE}"/>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a:extLst>
              <a:ext uri="{FF2B5EF4-FFF2-40B4-BE49-F238E27FC236}">
                <a16:creationId xmlns:a16="http://schemas.microsoft.com/office/drawing/2014/main" id="{58F7C0D6-A581-D448-B424-4FBEA0ED6097}"/>
              </a:ext>
            </a:extLst>
          </p:cNvPr>
          <p:cNvSpPr>
            <a:spLocks noGrp="1"/>
          </p:cNvSpPr>
          <p:nvPr>
            <p:ph type="dt" sz="half" idx="10"/>
          </p:nvPr>
        </p:nvSpPr>
        <p:spPr/>
        <p:txBody>
          <a:bodyPr/>
          <a:lstStyle/>
          <a:p>
            <a:fld id="{14518F8D-4270-A64D-9D76-5750DE07B562}" type="datetimeFigureOut">
              <a:rPr lang="nl-BE" smtClean="0"/>
              <a:t>7/10/2024</a:t>
            </a:fld>
            <a:endParaRPr lang="nl-BE"/>
          </a:p>
        </p:txBody>
      </p:sp>
      <p:sp>
        <p:nvSpPr>
          <p:cNvPr id="6" name="Tijdelijke aanduiding voor voettekst 5">
            <a:extLst>
              <a:ext uri="{FF2B5EF4-FFF2-40B4-BE49-F238E27FC236}">
                <a16:creationId xmlns:a16="http://schemas.microsoft.com/office/drawing/2014/main" id="{A02B600C-D440-7248-ADC4-6E1B038825B7}"/>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0A334F03-1664-AD40-BF4C-B92E69A1665A}"/>
              </a:ext>
            </a:extLst>
          </p:cNvPr>
          <p:cNvSpPr>
            <a:spLocks noGrp="1"/>
          </p:cNvSpPr>
          <p:nvPr>
            <p:ph type="sldNum" sz="quarter" idx="12"/>
          </p:nvPr>
        </p:nvSpPr>
        <p:spPr/>
        <p:txBody>
          <a:bodyPr/>
          <a:lstStyle/>
          <a:p>
            <a:fld id="{5FABC89E-12CC-2847-8DBE-2502CCBD9945}" type="slidenum">
              <a:rPr lang="nl-BE" smtClean="0"/>
              <a:t>‹nr.›</a:t>
            </a:fld>
            <a:endParaRPr lang="nl-BE"/>
          </a:p>
        </p:txBody>
      </p:sp>
    </p:spTree>
    <p:extLst>
      <p:ext uri="{BB962C8B-B14F-4D97-AF65-F5344CB8AC3E}">
        <p14:creationId xmlns:p14="http://schemas.microsoft.com/office/powerpoint/2010/main" val="424863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1613A9-A82A-6B40-8F89-D674A81E6D08}"/>
              </a:ext>
            </a:extLst>
          </p:cNvPr>
          <p:cNvSpPr>
            <a:spLocks noGrp="1"/>
          </p:cNvSpPr>
          <p:nvPr>
            <p:ph type="title"/>
          </p:nvPr>
        </p:nvSpPr>
        <p:spPr>
          <a:xfrm>
            <a:off x="839788" y="365125"/>
            <a:ext cx="10515600" cy="1325563"/>
          </a:xfrm>
        </p:spPr>
        <p:txBody>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804E1CB-5CA6-D040-B654-77793782CD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74D70B72-754B-3C44-90D9-F111DBFDA781}"/>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a:extLst>
              <a:ext uri="{FF2B5EF4-FFF2-40B4-BE49-F238E27FC236}">
                <a16:creationId xmlns:a16="http://schemas.microsoft.com/office/drawing/2014/main" id="{A741C19A-C18B-C34F-9AED-B584233EA9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4202F1AA-8275-F348-A3FB-0E8F4A21213B}"/>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a:extLst>
              <a:ext uri="{FF2B5EF4-FFF2-40B4-BE49-F238E27FC236}">
                <a16:creationId xmlns:a16="http://schemas.microsoft.com/office/drawing/2014/main" id="{A09641D0-F5D3-D946-8F39-373F28ACB5EA}"/>
              </a:ext>
            </a:extLst>
          </p:cNvPr>
          <p:cNvSpPr>
            <a:spLocks noGrp="1"/>
          </p:cNvSpPr>
          <p:nvPr>
            <p:ph type="dt" sz="half" idx="10"/>
          </p:nvPr>
        </p:nvSpPr>
        <p:spPr/>
        <p:txBody>
          <a:bodyPr/>
          <a:lstStyle/>
          <a:p>
            <a:fld id="{14518F8D-4270-A64D-9D76-5750DE07B562}" type="datetimeFigureOut">
              <a:rPr lang="nl-BE" smtClean="0"/>
              <a:t>7/10/2024</a:t>
            </a:fld>
            <a:endParaRPr lang="nl-BE"/>
          </a:p>
        </p:txBody>
      </p:sp>
      <p:sp>
        <p:nvSpPr>
          <p:cNvPr id="8" name="Tijdelijke aanduiding voor voettekst 7">
            <a:extLst>
              <a:ext uri="{FF2B5EF4-FFF2-40B4-BE49-F238E27FC236}">
                <a16:creationId xmlns:a16="http://schemas.microsoft.com/office/drawing/2014/main" id="{241FCAD1-8A5C-094A-A01C-43FC8DD9EEC8}"/>
              </a:ext>
            </a:extLst>
          </p:cNvPr>
          <p:cNvSpPr>
            <a:spLocks noGrp="1"/>
          </p:cNvSpPr>
          <p:nvPr>
            <p:ph type="ftr" sz="quarter" idx="11"/>
          </p:nvPr>
        </p:nvSpPr>
        <p:spPr/>
        <p:txBody>
          <a:bodyPr/>
          <a:lstStyle/>
          <a:p>
            <a:endParaRPr lang="nl-BE"/>
          </a:p>
        </p:txBody>
      </p:sp>
      <p:sp>
        <p:nvSpPr>
          <p:cNvPr id="9" name="Tijdelijke aanduiding voor dianummer 8">
            <a:extLst>
              <a:ext uri="{FF2B5EF4-FFF2-40B4-BE49-F238E27FC236}">
                <a16:creationId xmlns:a16="http://schemas.microsoft.com/office/drawing/2014/main" id="{84CF79DE-5951-CC4E-8E19-7798F1D8ABC8}"/>
              </a:ext>
            </a:extLst>
          </p:cNvPr>
          <p:cNvSpPr>
            <a:spLocks noGrp="1"/>
          </p:cNvSpPr>
          <p:nvPr>
            <p:ph type="sldNum" sz="quarter" idx="12"/>
          </p:nvPr>
        </p:nvSpPr>
        <p:spPr/>
        <p:txBody>
          <a:bodyPr/>
          <a:lstStyle/>
          <a:p>
            <a:fld id="{5FABC89E-12CC-2847-8DBE-2502CCBD9945}" type="slidenum">
              <a:rPr lang="nl-BE" smtClean="0"/>
              <a:t>‹nr.›</a:t>
            </a:fld>
            <a:endParaRPr lang="nl-BE"/>
          </a:p>
        </p:txBody>
      </p:sp>
    </p:spTree>
    <p:extLst>
      <p:ext uri="{BB962C8B-B14F-4D97-AF65-F5344CB8AC3E}">
        <p14:creationId xmlns:p14="http://schemas.microsoft.com/office/powerpoint/2010/main" val="2447314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F4ED57-F66C-FB4C-9DD0-7A98D7E4AFB3}"/>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A73EA5F7-5482-1D48-800D-13EE2BBA572F}"/>
              </a:ext>
            </a:extLst>
          </p:cNvPr>
          <p:cNvSpPr>
            <a:spLocks noGrp="1"/>
          </p:cNvSpPr>
          <p:nvPr>
            <p:ph type="dt" sz="half" idx="10"/>
          </p:nvPr>
        </p:nvSpPr>
        <p:spPr/>
        <p:txBody>
          <a:bodyPr/>
          <a:lstStyle/>
          <a:p>
            <a:fld id="{14518F8D-4270-A64D-9D76-5750DE07B562}" type="datetimeFigureOut">
              <a:rPr lang="nl-BE" smtClean="0"/>
              <a:t>7/10/2024</a:t>
            </a:fld>
            <a:endParaRPr lang="nl-BE"/>
          </a:p>
        </p:txBody>
      </p:sp>
      <p:sp>
        <p:nvSpPr>
          <p:cNvPr id="4" name="Tijdelijke aanduiding voor voettekst 3">
            <a:extLst>
              <a:ext uri="{FF2B5EF4-FFF2-40B4-BE49-F238E27FC236}">
                <a16:creationId xmlns:a16="http://schemas.microsoft.com/office/drawing/2014/main" id="{7DA567B6-9F45-BC42-B1C7-CC6832A4561F}"/>
              </a:ext>
            </a:extLst>
          </p:cNvPr>
          <p:cNvSpPr>
            <a:spLocks noGrp="1"/>
          </p:cNvSpPr>
          <p:nvPr>
            <p:ph type="ftr" sz="quarter" idx="11"/>
          </p:nvPr>
        </p:nvSpPr>
        <p:spPr/>
        <p:txBody>
          <a:bodyPr/>
          <a:lstStyle/>
          <a:p>
            <a:endParaRPr lang="nl-BE"/>
          </a:p>
        </p:txBody>
      </p:sp>
      <p:sp>
        <p:nvSpPr>
          <p:cNvPr id="5" name="Tijdelijke aanduiding voor dianummer 4">
            <a:extLst>
              <a:ext uri="{FF2B5EF4-FFF2-40B4-BE49-F238E27FC236}">
                <a16:creationId xmlns:a16="http://schemas.microsoft.com/office/drawing/2014/main" id="{E8C15776-B97A-2049-8F7A-97A14B29C769}"/>
              </a:ext>
            </a:extLst>
          </p:cNvPr>
          <p:cNvSpPr>
            <a:spLocks noGrp="1"/>
          </p:cNvSpPr>
          <p:nvPr>
            <p:ph type="sldNum" sz="quarter" idx="12"/>
          </p:nvPr>
        </p:nvSpPr>
        <p:spPr/>
        <p:txBody>
          <a:bodyPr/>
          <a:lstStyle/>
          <a:p>
            <a:fld id="{5FABC89E-12CC-2847-8DBE-2502CCBD9945}" type="slidenum">
              <a:rPr lang="nl-BE" smtClean="0"/>
              <a:t>‹nr.›</a:t>
            </a:fld>
            <a:endParaRPr lang="nl-BE"/>
          </a:p>
        </p:txBody>
      </p:sp>
    </p:spTree>
    <p:extLst>
      <p:ext uri="{BB962C8B-B14F-4D97-AF65-F5344CB8AC3E}">
        <p14:creationId xmlns:p14="http://schemas.microsoft.com/office/powerpoint/2010/main" val="2013247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20DB2BED-78DB-604A-A73E-F3C937F2D87E}"/>
              </a:ext>
            </a:extLst>
          </p:cNvPr>
          <p:cNvSpPr>
            <a:spLocks noGrp="1"/>
          </p:cNvSpPr>
          <p:nvPr>
            <p:ph type="dt" sz="half" idx="10"/>
          </p:nvPr>
        </p:nvSpPr>
        <p:spPr/>
        <p:txBody>
          <a:bodyPr/>
          <a:lstStyle/>
          <a:p>
            <a:fld id="{14518F8D-4270-A64D-9D76-5750DE07B562}" type="datetimeFigureOut">
              <a:rPr lang="nl-BE" smtClean="0"/>
              <a:t>7/10/2024</a:t>
            </a:fld>
            <a:endParaRPr lang="nl-BE"/>
          </a:p>
        </p:txBody>
      </p:sp>
      <p:sp>
        <p:nvSpPr>
          <p:cNvPr id="3" name="Tijdelijke aanduiding voor voettekst 2">
            <a:extLst>
              <a:ext uri="{FF2B5EF4-FFF2-40B4-BE49-F238E27FC236}">
                <a16:creationId xmlns:a16="http://schemas.microsoft.com/office/drawing/2014/main" id="{55D952C2-A104-B248-929C-DA1955E6026E}"/>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853BEFCB-C004-704B-BC8D-62C00CEDF186}"/>
              </a:ext>
            </a:extLst>
          </p:cNvPr>
          <p:cNvSpPr>
            <a:spLocks noGrp="1"/>
          </p:cNvSpPr>
          <p:nvPr>
            <p:ph type="sldNum" sz="quarter" idx="12"/>
          </p:nvPr>
        </p:nvSpPr>
        <p:spPr/>
        <p:txBody>
          <a:bodyPr/>
          <a:lstStyle/>
          <a:p>
            <a:fld id="{5FABC89E-12CC-2847-8DBE-2502CCBD9945}" type="slidenum">
              <a:rPr lang="nl-BE" smtClean="0"/>
              <a:t>‹nr.›</a:t>
            </a:fld>
            <a:endParaRPr lang="nl-BE"/>
          </a:p>
        </p:txBody>
      </p:sp>
    </p:spTree>
    <p:extLst>
      <p:ext uri="{BB962C8B-B14F-4D97-AF65-F5344CB8AC3E}">
        <p14:creationId xmlns:p14="http://schemas.microsoft.com/office/powerpoint/2010/main" val="3854609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1677CD-F4AD-5544-BA89-FA79D66434EF}"/>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9B488930-A213-C94D-B148-57D18DB7CE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a:extLst>
              <a:ext uri="{FF2B5EF4-FFF2-40B4-BE49-F238E27FC236}">
                <a16:creationId xmlns:a16="http://schemas.microsoft.com/office/drawing/2014/main" id="{358B98AC-765C-3546-B1FB-0D163ED43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A63CF92E-8898-AB42-B910-6DC25521988C}"/>
              </a:ext>
            </a:extLst>
          </p:cNvPr>
          <p:cNvSpPr>
            <a:spLocks noGrp="1"/>
          </p:cNvSpPr>
          <p:nvPr>
            <p:ph type="dt" sz="half" idx="10"/>
          </p:nvPr>
        </p:nvSpPr>
        <p:spPr/>
        <p:txBody>
          <a:bodyPr/>
          <a:lstStyle/>
          <a:p>
            <a:fld id="{14518F8D-4270-A64D-9D76-5750DE07B562}" type="datetimeFigureOut">
              <a:rPr lang="nl-BE" smtClean="0"/>
              <a:t>7/10/2024</a:t>
            </a:fld>
            <a:endParaRPr lang="nl-BE"/>
          </a:p>
        </p:txBody>
      </p:sp>
      <p:sp>
        <p:nvSpPr>
          <p:cNvPr id="6" name="Tijdelijke aanduiding voor voettekst 5">
            <a:extLst>
              <a:ext uri="{FF2B5EF4-FFF2-40B4-BE49-F238E27FC236}">
                <a16:creationId xmlns:a16="http://schemas.microsoft.com/office/drawing/2014/main" id="{034A85F3-64C2-8146-BB31-47EFE0E3E089}"/>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7E439211-2F8B-C744-BF8E-3355E1A24D7E}"/>
              </a:ext>
            </a:extLst>
          </p:cNvPr>
          <p:cNvSpPr>
            <a:spLocks noGrp="1"/>
          </p:cNvSpPr>
          <p:nvPr>
            <p:ph type="sldNum" sz="quarter" idx="12"/>
          </p:nvPr>
        </p:nvSpPr>
        <p:spPr/>
        <p:txBody>
          <a:bodyPr/>
          <a:lstStyle/>
          <a:p>
            <a:fld id="{5FABC89E-12CC-2847-8DBE-2502CCBD9945}" type="slidenum">
              <a:rPr lang="nl-BE" smtClean="0"/>
              <a:t>‹nr.›</a:t>
            </a:fld>
            <a:endParaRPr lang="nl-BE"/>
          </a:p>
        </p:txBody>
      </p:sp>
    </p:spTree>
    <p:extLst>
      <p:ext uri="{BB962C8B-B14F-4D97-AF65-F5344CB8AC3E}">
        <p14:creationId xmlns:p14="http://schemas.microsoft.com/office/powerpoint/2010/main" val="506845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92CF45-3C06-B740-92C1-BC698907A3D2}"/>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afbeelding 2">
            <a:extLst>
              <a:ext uri="{FF2B5EF4-FFF2-40B4-BE49-F238E27FC236}">
                <a16:creationId xmlns:a16="http://schemas.microsoft.com/office/drawing/2014/main" id="{ADEB9642-E532-854F-9016-8E8248EBF7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a:extLst>
              <a:ext uri="{FF2B5EF4-FFF2-40B4-BE49-F238E27FC236}">
                <a16:creationId xmlns:a16="http://schemas.microsoft.com/office/drawing/2014/main" id="{BA0CCA9A-4F9D-2145-ABAC-54DDAA5F51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4F10EC04-7F4B-2042-8893-C8022213FB8A}"/>
              </a:ext>
            </a:extLst>
          </p:cNvPr>
          <p:cNvSpPr>
            <a:spLocks noGrp="1"/>
          </p:cNvSpPr>
          <p:nvPr>
            <p:ph type="dt" sz="half" idx="10"/>
          </p:nvPr>
        </p:nvSpPr>
        <p:spPr/>
        <p:txBody>
          <a:bodyPr/>
          <a:lstStyle/>
          <a:p>
            <a:fld id="{14518F8D-4270-A64D-9D76-5750DE07B562}" type="datetimeFigureOut">
              <a:rPr lang="nl-BE" smtClean="0"/>
              <a:t>7/10/2024</a:t>
            </a:fld>
            <a:endParaRPr lang="nl-BE"/>
          </a:p>
        </p:txBody>
      </p:sp>
      <p:sp>
        <p:nvSpPr>
          <p:cNvPr id="6" name="Tijdelijke aanduiding voor voettekst 5">
            <a:extLst>
              <a:ext uri="{FF2B5EF4-FFF2-40B4-BE49-F238E27FC236}">
                <a16:creationId xmlns:a16="http://schemas.microsoft.com/office/drawing/2014/main" id="{CA1D1FA9-1CF5-5E4B-9800-CE751DB98C5A}"/>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1BED10C1-F71E-F74C-A93E-BAD6BC3F0ABB}"/>
              </a:ext>
            </a:extLst>
          </p:cNvPr>
          <p:cNvSpPr>
            <a:spLocks noGrp="1"/>
          </p:cNvSpPr>
          <p:nvPr>
            <p:ph type="sldNum" sz="quarter" idx="12"/>
          </p:nvPr>
        </p:nvSpPr>
        <p:spPr/>
        <p:txBody>
          <a:bodyPr/>
          <a:lstStyle/>
          <a:p>
            <a:fld id="{5FABC89E-12CC-2847-8DBE-2502CCBD9945}" type="slidenum">
              <a:rPr lang="nl-BE" smtClean="0"/>
              <a:t>‹nr.›</a:t>
            </a:fld>
            <a:endParaRPr lang="nl-BE"/>
          </a:p>
        </p:txBody>
      </p:sp>
    </p:spTree>
    <p:extLst>
      <p:ext uri="{BB962C8B-B14F-4D97-AF65-F5344CB8AC3E}">
        <p14:creationId xmlns:p14="http://schemas.microsoft.com/office/powerpoint/2010/main" val="2912950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D1911894-5EEE-A446-9194-76742A8CAC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ECA852EE-35BD-8F4B-BB31-656C0398EF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1C7D9B04-8718-E445-A411-907EFA7EED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518F8D-4270-A64D-9D76-5750DE07B562}" type="datetimeFigureOut">
              <a:rPr lang="nl-BE" smtClean="0"/>
              <a:t>7/10/2024</a:t>
            </a:fld>
            <a:endParaRPr lang="nl-BE"/>
          </a:p>
        </p:txBody>
      </p:sp>
      <p:sp>
        <p:nvSpPr>
          <p:cNvPr id="5" name="Tijdelijke aanduiding voor voettekst 4">
            <a:extLst>
              <a:ext uri="{FF2B5EF4-FFF2-40B4-BE49-F238E27FC236}">
                <a16:creationId xmlns:a16="http://schemas.microsoft.com/office/drawing/2014/main" id="{8B91E039-3836-2D46-A624-0D4736D0DD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a:extLst>
              <a:ext uri="{FF2B5EF4-FFF2-40B4-BE49-F238E27FC236}">
                <a16:creationId xmlns:a16="http://schemas.microsoft.com/office/drawing/2014/main" id="{FDFF7FDE-1B0C-4F48-9D32-27471EA5FF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ABC89E-12CC-2847-8DBE-2502CCBD9945}" type="slidenum">
              <a:rPr lang="nl-BE" smtClean="0"/>
              <a:t>‹nr.›</a:t>
            </a:fld>
            <a:endParaRPr lang="nl-BE"/>
          </a:p>
        </p:txBody>
      </p:sp>
    </p:spTree>
    <p:extLst>
      <p:ext uri="{BB962C8B-B14F-4D97-AF65-F5344CB8AC3E}">
        <p14:creationId xmlns:p14="http://schemas.microsoft.com/office/powerpoint/2010/main" val="1304902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9AFA74-A0F0-6D49-B265-31C6D1132F01}"/>
              </a:ext>
            </a:extLst>
          </p:cNvPr>
          <p:cNvSpPr>
            <a:spLocks noGrp="1"/>
          </p:cNvSpPr>
          <p:nvPr>
            <p:ph type="ctrTitle"/>
          </p:nvPr>
        </p:nvSpPr>
        <p:spPr>
          <a:xfrm>
            <a:off x="1524000" y="2235200"/>
            <a:ext cx="9144000" cy="2387600"/>
          </a:xfrm>
        </p:spPr>
        <p:txBody>
          <a:bodyPr>
            <a:normAutofit fontScale="90000"/>
          </a:bodyPr>
          <a:lstStyle/>
          <a:p>
            <a:r>
              <a:rPr lang="nl-BE" dirty="0"/>
              <a:t>Hoofdstuk 9: Hoe gaat onze oplossing er concreet uitzien? #analyse</a:t>
            </a:r>
          </a:p>
        </p:txBody>
      </p:sp>
      <p:sp>
        <p:nvSpPr>
          <p:cNvPr id="3" name="Tekstvak 2">
            <a:extLst>
              <a:ext uri="{FF2B5EF4-FFF2-40B4-BE49-F238E27FC236}">
                <a16:creationId xmlns:a16="http://schemas.microsoft.com/office/drawing/2014/main" id="{9DA6B6D7-E743-8D3D-227F-DE0398F90B8A}"/>
              </a:ext>
            </a:extLst>
          </p:cNvPr>
          <p:cNvSpPr txBox="1"/>
          <p:nvPr/>
        </p:nvSpPr>
        <p:spPr>
          <a:xfrm>
            <a:off x="117695" y="6120143"/>
            <a:ext cx="19136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Calibri" panose="020F0502020204030204"/>
                <a:ea typeface="+mn-ea"/>
                <a:cs typeface="+mn-cs"/>
              </a:rPr>
              <a:t>2 PRO 2024 - 2025</a:t>
            </a:r>
          </a:p>
        </p:txBody>
      </p:sp>
    </p:spTree>
    <p:extLst>
      <p:ext uri="{BB962C8B-B14F-4D97-AF65-F5344CB8AC3E}">
        <p14:creationId xmlns:p14="http://schemas.microsoft.com/office/powerpoint/2010/main" val="3331751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BB1401-81E7-F3ED-8E60-2DA29E6CCF0D}"/>
              </a:ext>
            </a:extLst>
          </p:cNvPr>
          <p:cNvSpPr>
            <a:spLocks noGrp="1"/>
          </p:cNvSpPr>
          <p:nvPr>
            <p:ph type="title"/>
          </p:nvPr>
        </p:nvSpPr>
        <p:spPr/>
        <p:txBody>
          <a:bodyPr/>
          <a:lstStyle/>
          <a:p>
            <a:r>
              <a:rPr lang="nl-BE" dirty="0"/>
              <a:t>POC of Prototype</a:t>
            </a:r>
            <a:endParaRPr lang="en-US" dirty="0"/>
          </a:p>
        </p:txBody>
      </p:sp>
      <p:sp>
        <p:nvSpPr>
          <p:cNvPr id="3" name="Tijdelijke aanduiding voor inhoud 2">
            <a:extLst>
              <a:ext uri="{FF2B5EF4-FFF2-40B4-BE49-F238E27FC236}">
                <a16:creationId xmlns:a16="http://schemas.microsoft.com/office/drawing/2014/main" id="{A0086862-FCF1-9A51-B20D-C8C706E60011}"/>
              </a:ext>
            </a:extLst>
          </p:cNvPr>
          <p:cNvSpPr>
            <a:spLocks noGrp="1"/>
          </p:cNvSpPr>
          <p:nvPr>
            <p:ph idx="1"/>
          </p:nvPr>
        </p:nvSpPr>
        <p:spPr/>
        <p:txBody>
          <a:bodyPr>
            <a:normAutofit fontScale="85000" lnSpcReduction="20000"/>
          </a:bodyPr>
          <a:lstStyle/>
          <a:p>
            <a:pPr marL="0" indent="0">
              <a:buNone/>
            </a:pPr>
            <a:r>
              <a:rPr lang="nl-BE" u="sng" dirty="0">
                <a:solidFill>
                  <a:srgbClr val="7030A0"/>
                </a:solidFill>
              </a:rPr>
              <a:t>Wat is het verschil?  </a:t>
            </a:r>
            <a:r>
              <a:rPr lang="nl-BE" dirty="0">
                <a:solidFill>
                  <a:srgbClr val="7030A0"/>
                </a:solidFill>
              </a:rPr>
              <a:t>Zoek voorbeelden</a:t>
            </a:r>
          </a:p>
          <a:p>
            <a:endParaRPr lang="nl-BE" dirty="0"/>
          </a:p>
          <a:p>
            <a:r>
              <a:rPr lang="nl-BE" b="1" dirty="0" err="1">
                <a:solidFill>
                  <a:srgbClr val="0070C0"/>
                </a:solidFill>
              </a:rPr>
              <a:t>Proof</a:t>
            </a:r>
            <a:r>
              <a:rPr lang="nl-BE" b="1" dirty="0">
                <a:solidFill>
                  <a:srgbClr val="0070C0"/>
                </a:solidFill>
              </a:rPr>
              <a:t> of concept: </a:t>
            </a:r>
          </a:p>
          <a:p>
            <a:pPr lvl="1"/>
            <a:r>
              <a:rPr lang="nl-BE" dirty="0"/>
              <a:t>Bewijst dat een idee KAN uitgevoerd worden</a:t>
            </a:r>
          </a:p>
          <a:p>
            <a:pPr lvl="1"/>
            <a:r>
              <a:rPr lang="nl-BE" dirty="0"/>
              <a:t>Het kan een mini-implementatie zijn van een onderdeel, of een theoretische validatie</a:t>
            </a:r>
          </a:p>
          <a:p>
            <a:pPr lvl="1"/>
            <a:endParaRPr lang="nl-BE" dirty="0"/>
          </a:p>
          <a:p>
            <a:r>
              <a:rPr lang="nl-BE" b="1" dirty="0">
                <a:solidFill>
                  <a:srgbClr val="0070C0"/>
                </a:solidFill>
              </a:rPr>
              <a:t>Prototype:</a:t>
            </a:r>
          </a:p>
          <a:p>
            <a:pPr lvl="1"/>
            <a:r>
              <a:rPr lang="nl-BE" dirty="0"/>
              <a:t>Uitvoering van het idee</a:t>
            </a:r>
          </a:p>
          <a:p>
            <a:pPr lvl="1"/>
            <a:r>
              <a:rPr lang="nl-BE" dirty="0"/>
              <a:t>Je bewijst niet alleen dat het idee haalbaar is, je voert het ook uit door een prototype te maken</a:t>
            </a:r>
          </a:p>
          <a:p>
            <a:pPr lvl="1"/>
            <a:r>
              <a:rPr lang="nl-BE" dirty="0"/>
              <a:t>Het is nog geen compleet uitgewerkt product</a:t>
            </a:r>
          </a:p>
          <a:p>
            <a:pPr lvl="1"/>
            <a:r>
              <a:rPr lang="nl-BE" dirty="0"/>
              <a:t>Een prototype wordt bv. door een deel van de werknemers van een bedrijf getest, en nog niet door klanten</a:t>
            </a:r>
          </a:p>
          <a:p>
            <a:pPr lvl="1"/>
            <a:r>
              <a:rPr lang="nl-BE" dirty="0"/>
              <a:t>Het gaat om het testen van een groter geheel in plaats van kleine details</a:t>
            </a:r>
          </a:p>
        </p:txBody>
      </p:sp>
      <p:sp>
        <p:nvSpPr>
          <p:cNvPr id="6" name="Stroomdiagram: Alternatief proces 5">
            <a:extLst>
              <a:ext uri="{FF2B5EF4-FFF2-40B4-BE49-F238E27FC236}">
                <a16:creationId xmlns:a16="http://schemas.microsoft.com/office/drawing/2014/main" id="{EA959FEB-B010-FED2-AF02-EA4973CE6A05}"/>
              </a:ext>
            </a:extLst>
          </p:cNvPr>
          <p:cNvSpPr/>
          <p:nvPr/>
        </p:nvSpPr>
        <p:spPr>
          <a:xfrm>
            <a:off x="8854288" y="74454"/>
            <a:ext cx="3177767" cy="606583"/>
          </a:xfrm>
          <a:prstGeom prst="flowChartAlternateProcess">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solidFill>
                  <a:schemeClr val="tx1"/>
                </a:solidFill>
              </a:rPr>
              <a:t>Activiteiten in de analysefase</a:t>
            </a:r>
            <a:endParaRPr lang="en-US" dirty="0">
              <a:solidFill>
                <a:schemeClr val="tx1"/>
              </a:solidFill>
            </a:endParaRPr>
          </a:p>
        </p:txBody>
      </p:sp>
    </p:spTree>
    <p:extLst>
      <p:ext uri="{BB962C8B-B14F-4D97-AF65-F5344CB8AC3E}">
        <p14:creationId xmlns:p14="http://schemas.microsoft.com/office/powerpoint/2010/main" val="60618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roomdiagram: Alternatief proces 4">
            <a:extLst>
              <a:ext uri="{FF2B5EF4-FFF2-40B4-BE49-F238E27FC236}">
                <a16:creationId xmlns:a16="http://schemas.microsoft.com/office/drawing/2014/main" id="{76A8210F-5011-3FE1-58AE-0D96ECDB2F4F}"/>
              </a:ext>
            </a:extLst>
          </p:cNvPr>
          <p:cNvSpPr/>
          <p:nvPr/>
        </p:nvSpPr>
        <p:spPr>
          <a:xfrm>
            <a:off x="1421394" y="1690688"/>
            <a:ext cx="3675707" cy="500251"/>
          </a:xfrm>
          <a:prstGeom prst="flowChartAlternateProcess">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C6F1F3D-1101-7C40-A0E1-7AC3A216A6CD}"/>
              </a:ext>
            </a:extLst>
          </p:cNvPr>
          <p:cNvSpPr>
            <a:spLocks noGrp="1"/>
          </p:cNvSpPr>
          <p:nvPr>
            <p:ph type="title"/>
          </p:nvPr>
        </p:nvSpPr>
        <p:spPr>
          <a:xfrm>
            <a:off x="838199" y="365125"/>
            <a:ext cx="11066253" cy="1325563"/>
          </a:xfrm>
        </p:spPr>
        <p:txBody>
          <a:bodyPr/>
          <a:lstStyle/>
          <a:p>
            <a:r>
              <a:rPr lang="nl-BE" dirty="0"/>
              <a:t>Opstellen van het analysedocument (blueprint)</a:t>
            </a:r>
          </a:p>
        </p:txBody>
      </p:sp>
      <p:sp>
        <p:nvSpPr>
          <p:cNvPr id="3" name="Tijdelijke aanduiding voor inhoud 2">
            <a:extLst>
              <a:ext uri="{FF2B5EF4-FFF2-40B4-BE49-F238E27FC236}">
                <a16:creationId xmlns:a16="http://schemas.microsoft.com/office/drawing/2014/main" id="{CD5A0A81-C987-994E-B47A-1437504A660B}"/>
              </a:ext>
            </a:extLst>
          </p:cNvPr>
          <p:cNvSpPr>
            <a:spLocks noGrp="1"/>
          </p:cNvSpPr>
          <p:nvPr>
            <p:ph idx="1"/>
          </p:nvPr>
        </p:nvSpPr>
        <p:spPr>
          <a:xfrm>
            <a:off x="838200" y="1825625"/>
            <a:ext cx="8389690" cy="4351338"/>
          </a:xfrm>
        </p:spPr>
        <p:txBody>
          <a:bodyPr>
            <a:normAutofit/>
          </a:bodyPr>
          <a:lstStyle/>
          <a:p>
            <a:r>
              <a:rPr lang="nl-BE" sz="2000" dirty="0"/>
              <a:t>De business analist en eindgebruikers stellen samen het analysedocument op</a:t>
            </a:r>
          </a:p>
          <a:p>
            <a:r>
              <a:rPr lang="nl-BE" sz="2000" dirty="0"/>
              <a:t>Wordt gebruikt als basis voor de </a:t>
            </a:r>
            <a:r>
              <a:rPr lang="nl-BE" sz="2000" dirty="0">
                <a:solidFill>
                  <a:srgbClr val="0070C0"/>
                </a:solidFill>
              </a:rPr>
              <a:t>validatie</a:t>
            </a:r>
            <a:r>
              <a:rPr lang="nl-BE" sz="2000" dirty="0"/>
              <a:t> van het project</a:t>
            </a:r>
          </a:p>
          <a:p>
            <a:r>
              <a:rPr lang="nl-BE" sz="2000" dirty="0"/>
              <a:t>Dient als basis voor de kostenraming in geval van time &amp; material</a:t>
            </a:r>
          </a:p>
          <a:p>
            <a:r>
              <a:rPr lang="nl-BE" sz="2000" dirty="0"/>
              <a:t>Onderscheid tussen “</a:t>
            </a:r>
            <a:r>
              <a:rPr lang="nl-BE" sz="2000" dirty="0">
                <a:solidFill>
                  <a:srgbClr val="0070C0"/>
                </a:solidFill>
              </a:rPr>
              <a:t>must haves</a:t>
            </a:r>
            <a:r>
              <a:rPr lang="nl-BE" sz="2000" dirty="0"/>
              <a:t>” en “</a:t>
            </a:r>
            <a:r>
              <a:rPr lang="nl-BE" sz="2000" dirty="0">
                <a:solidFill>
                  <a:srgbClr val="0070C0"/>
                </a:solidFill>
              </a:rPr>
              <a:t>nice to haves</a:t>
            </a:r>
            <a:r>
              <a:rPr lang="nl-BE" sz="2000" dirty="0"/>
              <a:t>”</a:t>
            </a:r>
          </a:p>
          <a:p>
            <a:r>
              <a:rPr lang="nl-BE" sz="2000" dirty="0"/>
              <a:t>Bij Fixed Price zal een duidelijke lijst worden opgesteld van functionaliteiten die inbegrepen zijn</a:t>
            </a:r>
          </a:p>
        </p:txBody>
      </p:sp>
      <p:sp>
        <p:nvSpPr>
          <p:cNvPr id="6" name="Stroomdiagram: Alternatief proces 5">
            <a:extLst>
              <a:ext uri="{FF2B5EF4-FFF2-40B4-BE49-F238E27FC236}">
                <a16:creationId xmlns:a16="http://schemas.microsoft.com/office/drawing/2014/main" id="{19804EF8-4F48-517F-7A4E-65A4F31282D7}"/>
              </a:ext>
            </a:extLst>
          </p:cNvPr>
          <p:cNvSpPr/>
          <p:nvPr/>
        </p:nvSpPr>
        <p:spPr>
          <a:xfrm>
            <a:off x="8854288" y="74454"/>
            <a:ext cx="3177767" cy="606583"/>
          </a:xfrm>
          <a:prstGeom prst="flowChartAlternateProcess">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solidFill>
                  <a:schemeClr val="tx1"/>
                </a:solidFill>
              </a:rPr>
              <a:t>Activiteiten in de analysefase</a:t>
            </a:r>
            <a:endParaRPr lang="en-US" dirty="0">
              <a:solidFill>
                <a:schemeClr val="tx1"/>
              </a:solidFill>
            </a:endParaRPr>
          </a:p>
        </p:txBody>
      </p:sp>
    </p:spTree>
    <p:extLst>
      <p:ext uri="{BB962C8B-B14F-4D97-AF65-F5344CB8AC3E}">
        <p14:creationId xmlns:p14="http://schemas.microsoft.com/office/powerpoint/2010/main" val="1894550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A1034A-4D87-0546-B5EA-DB365E1C6C5A}"/>
              </a:ext>
            </a:extLst>
          </p:cNvPr>
          <p:cNvSpPr>
            <a:spLocks noGrp="1"/>
          </p:cNvSpPr>
          <p:nvPr>
            <p:ph type="title"/>
          </p:nvPr>
        </p:nvSpPr>
        <p:spPr/>
        <p:txBody>
          <a:bodyPr/>
          <a:lstStyle/>
          <a:p>
            <a:r>
              <a:rPr lang="nl-BE" dirty="0"/>
              <a:t>Validatie van het analysedocument</a:t>
            </a:r>
          </a:p>
        </p:txBody>
      </p:sp>
      <p:sp>
        <p:nvSpPr>
          <p:cNvPr id="3" name="Tijdelijke aanduiding voor inhoud 2">
            <a:extLst>
              <a:ext uri="{FF2B5EF4-FFF2-40B4-BE49-F238E27FC236}">
                <a16:creationId xmlns:a16="http://schemas.microsoft.com/office/drawing/2014/main" id="{BFD2584E-C7BA-B44F-9DA6-5BEACD1BDB27}"/>
              </a:ext>
            </a:extLst>
          </p:cNvPr>
          <p:cNvSpPr>
            <a:spLocks noGrp="1"/>
          </p:cNvSpPr>
          <p:nvPr>
            <p:ph idx="1"/>
          </p:nvPr>
        </p:nvSpPr>
        <p:spPr/>
        <p:txBody>
          <a:bodyPr/>
          <a:lstStyle/>
          <a:p>
            <a:r>
              <a:rPr lang="nl-BE" dirty="0"/>
              <a:t>Op de </a:t>
            </a:r>
            <a:r>
              <a:rPr lang="nl-BE" dirty="0">
                <a:solidFill>
                  <a:srgbClr val="0070C0"/>
                </a:solidFill>
              </a:rPr>
              <a:t>validatie meeting </a:t>
            </a:r>
            <a:r>
              <a:rPr lang="nl-BE" dirty="0"/>
              <a:t>zullen alle betrokken partijen bevestigen dat de beschreven oplossing hetgene is wat opgeleverd zal worden</a:t>
            </a:r>
          </a:p>
          <a:p>
            <a:r>
              <a:rPr lang="nl-BE" dirty="0"/>
              <a:t>Er wordt vastgelegd wat er wanneer wordt opgeleverd en tegen welke kost</a:t>
            </a:r>
          </a:p>
          <a:p>
            <a:r>
              <a:rPr lang="nl-BE" dirty="0"/>
              <a:t>Wanneer er later discussie is, kan er altijd terug gekeken worden naar de blueprint</a:t>
            </a:r>
          </a:p>
          <a:p>
            <a:r>
              <a:rPr lang="nl-BE" dirty="0"/>
              <a:t>De uiteindelijke oplossing zal altijd afwijken, maar de manier waarop met de wijzigingen wordt omgegaan staat in de blueprint</a:t>
            </a:r>
          </a:p>
        </p:txBody>
      </p:sp>
      <p:pic>
        <p:nvPicPr>
          <p:cNvPr id="4" name="Afbeelding 4" descr="Afbeelding met tekst, kantoorartikelen&#10;&#10;Automatisch gegenereerde beschrijving">
            <a:extLst>
              <a:ext uri="{FF2B5EF4-FFF2-40B4-BE49-F238E27FC236}">
                <a16:creationId xmlns:a16="http://schemas.microsoft.com/office/drawing/2014/main" id="{7AA570FA-4A78-43BC-A492-FF22433C8937}"/>
              </a:ext>
            </a:extLst>
          </p:cNvPr>
          <p:cNvPicPr>
            <a:picLocks noChangeAspect="1"/>
          </p:cNvPicPr>
          <p:nvPr/>
        </p:nvPicPr>
        <p:blipFill>
          <a:blip r:embed="rId2"/>
          <a:stretch>
            <a:fillRect/>
          </a:stretch>
        </p:blipFill>
        <p:spPr>
          <a:xfrm>
            <a:off x="10132741" y="191385"/>
            <a:ext cx="1851103" cy="1373548"/>
          </a:xfrm>
          <a:prstGeom prst="rect">
            <a:avLst/>
          </a:prstGeom>
        </p:spPr>
      </p:pic>
    </p:spTree>
    <p:extLst>
      <p:ext uri="{BB962C8B-B14F-4D97-AF65-F5344CB8AC3E}">
        <p14:creationId xmlns:p14="http://schemas.microsoft.com/office/powerpoint/2010/main" val="4093299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39493E-8ADF-E54B-9757-37F8C139ED0D}"/>
              </a:ext>
            </a:extLst>
          </p:cNvPr>
          <p:cNvSpPr>
            <a:spLocks noGrp="1"/>
          </p:cNvSpPr>
          <p:nvPr>
            <p:ph type="title"/>
          </p:nvPr>
        </p:nvSpPr>
        <p:spPr/>
        <p:txBody>
          <a:bodyPr/>
          <a:lstStyle/>
          <a:p>
            <a:r>
              <a:rPr lang="nl-BE" dirty="0"/>
              <a:t>Voorbereiding van de implementatiefase</a:t>
            </a:r>
          </a:p>
        </p:txBody>
      </p:sp>
      <p:sp>
        <p:nvSpPr>
          <p:cNvPr id="3" name="Tijdelijke aanduiding voor inhoud 2">
            <a:extLst>
              <a:ext uri="{FF2B5EF4-FFF2-40B4-BE49-F238E27FC236}">
                <a16:creationId xmlns:a16="http://schemas.microsoft.com/office/drawing/2014/main" id="{B8E64E24-4BDD-5249-83AE-AE3BBAEE4B7D}"/>
              </a:ext>
            </a:extLst>
          </p:cNvPr>
          <p:cNvSpPr>
            <a:spLocks noGrp="1"/>
          </p:cNvSpPr>
          <p:nvPr>
            <p:ph idx="1"/>
          </p:nvPr>
        </p:nvSpPr>
        <p:spPr/>
        <p:txBody>
          <a:bodyPr>
            <a:normAutofit/>
          </a:bodyPr>
          <a:lstStyle/>
          <a:p>
            <a:r>
              <a:rPr lang="nl-BE" sz="2400" dirty="0"/>
              <a:t>Samenstellen finale projectteam</a:t>
            </a:r>
          </a:p>
          <a:p>
            <a:r>
              <a:rPr lang="nl-BE" sz="2400" dirty="0"/>
              <a:t>Vergaderingen vastleggen (stuurgroep, statusvergadering, …)</a:t>
            </a:r>
          </a:p>
          <a:p>
            <a:r>
              <a:rPr lang="nl-BE" sz="2400" dirty="0"/>
              <a:t>Administratieve en logistieke ondersteuning regelen (badges, computers,…)</a:t>
            </a:r>
          </a:p>
        </p:txBody>
      </p:sp>
      <p:pic>
        <p:nvPicPr>
          <p:cNvPr id="4100" name="Picture 4" descr="Opdrachtgevers Circulaire Bouw/Infra gezocht voor SMARTCirculair  studententeams">
            <a:extLst>
              <a:ext uri="{FF2B5EF4-FFF2-40B4-BE49-F238E27FC236}">
                <a16:creationId xmlns:a16="http://schemas.microsoft.com/office/drawing/2014/main" id="{00AAC783-8581-4EFA-9D52-D55B8518BB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108" y="3403376"/>
            <a:ext cx="5192435" cy="3089499"/>
          </a:xfrm>
          <a:prstGeom prst="rect">
            <a:avLst/>
          </a:prstGeom>
          <a:noFill/>
          <a:extLst>
            <a:ext uri="{909E8E84-426E-40DD-AFC4-6F175D3DCCD1}">
              <a14:hiddenFill xmlns:a14="http://schemas.microsoft.com/office/drawing/2010/main">
                <a:solidFill>
                  <a:srgbClr val="FFFFFF"/>
                </a:solidFill>
              </a14:hiddenFill>
            </a:ext>
          </a:extLst>
        </p:spPr>
      </p:pic>
      <p:sp>
        <p:nvSpPr>
          <p:cNvPr id="4" name="Stroomdiagram: Alternatief proces 3">
            <a:extLst>
              <a:ext uri="{FF2B5EF4-FFF2-40B4-BE49-F238E27FC236}">
                <a16:creationId xmlns:a16="http://schemas.microsoft.com/office/drawing/2014/main" id="{09BCC0C7-2BD0-9208-D726-DF0306D950CB}"/>
              </a:ext>
            </a:extLst>
          </p:cNvPr>
          <p:cNvSpPr/>
          <p:nvPr/>
        </p:nvSpPr>
        <p:spPr>
          <a:xfrm>
            <a:off x="8854288" y="74454"/>
            <a:ext cx="3177767" cy="606583"/>
          </a:xfrm>
          <a:prstGeom prst="flowChartAlternateProcess">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solidFill>
                  <a:schemeClr val="tx1"/>
                </a:solidFill>
              </a:rPr>
              <a:t>Activiteiten in de analysefase</a:t>
            </a:r>
            <a:endParaRPr lang="en-US" dirty="0">
              <a:solidFill>
                <a:schemeClr val="tx1"/>
              </a:solidFill>
            </a:endParaRPr>
          </a:p>
        </p:txBody>
      </p:sp>
    </p:spTree>
    <p:extLst>
      <p:ext uri="{BB962C8B-B14F-4D97-AF65-F5344CB8AC3E}">
        <p14:creationId xmlns:p14="http://schemas.microsoft.com/office/powerpoint/2010/main" val="3096877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5A943F-79F1-694B-8ED0-AEDA5CF33AE1}"/>
              </a:ext>
            </a:extLst>
          </p:cNvPr>
          <p:cNvSpPr>
            <a:spLocks noGrp="1"/>
          </p:cNvSpPr>
          <p:nvPr>
            <p:ph type="title"/>
          </p:nvPr>
        </p:nvSpPr>
        <p:spPr/>
        <p:txBody>
          <a:bodyPr/>
          <a:lstStyle/>
          <a:p>
            <a:r>
              <a:rPr lang="nl-BE" dirty="0"/>
              <a:t>Doel van de analysefase</a:t>
            </a:r>
          </a:p>
        </p:txBody>
      </p:sp>
      <p:sp>
        <p:nvSpPr>
          <p:cNvPr id="3" name="Tijdelijke aanduiding voor inhoud 2">
            <a:extLst>
              <a:ext uri="{FF2B5EF4-FFF2-40B4-BE49-F238E27FC236}">
                <a16:creationId xmlns:a16="http://schemas.microsoft.com/office/drawing/2014/main" id="{D0E52F90-52EF-4440-9B8B-62A0C8CF79E2}"/>
              </a:ext>
            </a:extLst>
          </p:cNvPr>
          <p:cNvSpPr>
            <a:spLocks noGrp="1"/>
          </p:cNvSpPr>
          <p:nvPr>
            <p:ph idx="1"/>
          </p:nvPr>
        </p:nvSpPr>
        <p:spPr/>
        <p:txBody>
          <a:bodyPr/>
          <a:lstStyle/>
          <a:p>
            <a:r>
              <a:rPr lang="nl-BE" dirty="0">
                <a:solidFill>
                  <a:srgbClr val="0070C0"/>
                </a:solidFill>
              </a:rPr>
              <a:t>Formeel document </a:t>
            </a:r>
            <a:r>
              <a:rPr lang="nl-BE" dirty="0"/>
              <a:t>dat vastlegt wat de klant kan verwachten en wat de leverancier dient op te leveren</a:t>
            </a:r>
          </a:p>
          <a:p>
            <a:r>
              <a:rPr lang="nl-BE" dirty="0">
                <a:solidFill>
                  <a:srgbClr val="0070C0"/>
                </a:solidFill>
              </a:rPr>
              <a:t>Verwachtingen op één lijn krijgen</a:t>
            </a:r>
          </a:p>
          <a:p>
            <a:r>
              <a:rPr lang="nl-BE" dirty="0"/>
              <a:t>Een goed ontwerp zorgt ook voor een betere uitvoering van het project</a:t>
            </a:r>
          </a:p>
          <a:p>
            <a:pPr lvl="1"/>
            <a:r>
              <a:rPr lang="nl-BE" dirty="0"/>
              <a:t>Duidelijk voor alle teamleden wat ze moeten opleveren</a:t>
            </a:r>
          </a:p>
          <a:p>
            <a:pPr lvl="1"/>
            <a:r>
              <a:rPr lang="nl-BE" dirty="0"/>
              <a:t>Makkelijker testscenario’s uit te schrijven</a:t>
            </a:r>
          </a:p>
          <a:p>
            <a:pPr lvl="1"/>
            <a:r>
              <a:rPr lang="nl-BE" dirty="0"/>
              <a:t>Faciliteert de documentatie: al deels in de blueprint beschreven</a:t>
            </a:r>
          </a:p>
          <a:p>
            <a:r>
              <a:rPr lang="nl-BE" dirty="0"/>
              <a:t>Een goed ontwerp vermijdt discussies, vertraging en onevenwichtige verdeling van het werk</a:t>
            </a:r>
          </a:p>
        </p:txBody>
      </p:sp>
      <p:sp>
        <p:nvSpPr>
          <p:cNvPr id="4" name="Bijschrift: pijl-rechts 3">
            <a:extLst>
              <a:ext uri="{FF2B5EF4-FFF2-40B4-BE49-F238E27FC236}">
                <a16:creationId xmlns:a16="http://schemas.microsoft.com/office/drawing/2014/main" id="{E5B82D49-0FE9-D97D-CF76-51E05CCA5C13}"/>
              </a:ext>
            </a:extLst>
          </p:cNvPr>
          <p:cNvSpPr/>
          <p:nvPr/>
        </p:nvSpPr>
        <p:spPr>
          <a:xfrm>
            <a:off x="7063642" y="197139"/>
            <a:ext cx="2174033" cy="1460500"/>
          </a:xfrm>
          <a:prstGeom prst="right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Verwachting van klant</a:t>
            </a:r>
            <a:endParaRPr lang="nl-BE" dirty="0"/>
          </a:p>
        </p:txBody>
      </p:sp>
      <p:sp>
        <p:nvSpPr>
          <p:cNvPr id="5" name="Bijschrift: pijl-links 4">
            <a:extLst>
              <a:ext uri="{FF2B5EF4-FFF2-40B4-BE49-F238E27FC236}">
                <a16:creationId xmlns:a16="http://schemas.microsoft.com/office/drawing/2014/main" id="{7237D658-FC94-B4FE-5A22-CD8A58E1B56C}"/>
              </a:ext>
            </a:extLst>
          </p:cNvPr>
          <p:cNvSpPr/>
          <p:nvPr/>
        </p:nvSpPr>
        <p:spPr>
          <a:xfrm>
            <a:off x="9403293" y="134902"/>
            <a:ext cx="2603241" cy="1584973"/>
          </a:xfrm>
          <a:prstGeom prst="left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Oplevering van leverancier</a:t>
            </a:r>
            <a:endParaRPr lang="nl-BE" dirty="0"/>
          </a:p>
        </p:txBody>
      </p:sp>
      <p:sp>
        <p:nvSpPr>
          <p:cNvPr id="6" name="Tekstvak 5">
            <a:extLst>
              <a:ext uri="{FF2B5EF4-FFF2-40B4-BE49-F238E27FC236}">
                <a16:creationId xmlns:a16="http://schemas.microsoft.com/office/drawing/2014/main" id="{E48688DF-C106-CF51-23A5-CAA2670FFE90}"/>
              </a:ext>
            </a:extLst>
          </p:cNvPr>
          <p:cNvSpPr txBox="1"/>
          <p:nvPr/>
        </p:nvSpPr>
        <p:spPr>
          <a:xfrm>
            <a:off x="8516301" y="304692"/>
            <a:ext cx="1773983" cy="830997"/>
          </a:xfrm>
          <a:prstGeom prst="rect">
            <a:avLst/>
          </a:prstGeom>
          <a:noFill/>
        </p:spPr>
        <p:txBody>
          <a:bodyPr wrap="square" rtlCol="0">
            <a:spAutoFit/>
          </a:bodyPr>
          <a:lstStyle/>
          <a:p>
            <a:pPr algn="ctr"/>
            <a:r>
              <a:rPr lang="nl-NL" sz="2400" b="1" dirty="0"/>
              <a:t>ANALYSE</a:t>
            </a:r>
          </a:p>
          <a:p>
            <a:pPr algn="ctr"/>
            <a:r>
              <a:rPr lang="nl-NL" sz="2400" b="1" dirty="0"/>
              <a:t>DOCUMENT</a:t>
            </a:r>
            <a:endParaRPr lang="nl-BE" sz="2400" b="1" dirty="0"/>
          </a:p>
        </p:txBody>
      </p:sp>
    </p:spTree>
    <p:extLst>
      <p:ext uri="{BB962C8B-B14F-4D97-AF65-F5344CB8AC3E}">
        <p14:creationId xmlns:p14="http://schemas.microsoft.com/office/powerpoint/2010/main" val="2817950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troomdiagram: Alternatief proces 7">
            <a:extLst>
              <a:ext uri="{FF2B5EF4-FFF2-40B4-BE49-F238E27FC236}">
                <a16:creationId xmlns:a16="http://schemas.microsoft.com/office/drawing/2014/main" id="{20C1D4A6-5466-7718-2184-8933B6D3DBCF}"/>
              </a:ext>
            </a:extLst>
          </p:cNvPr>
          <p:cNvSpPr/>
          <p:nvPr/>
        </p:nvSpPr>
        <p:spPr>
          <a:xfrm>
            <a:off x="1113576" y="5047258"/>
            <a:ext cx="2204659" cy="500251"/>
          </a:xfrm>
          <a:prstGeom prst="flowChartAlternateProcess">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roomdiagram: Alternatief proces 6">
            <a:extLst>
              <a:ext uri="{FF2B5EF4-FFF2-40B4-BE49-F238E27FC236}">
                <a16:creationId xmlns:a16="http://schemas.microsoft.com/office/drawing/2014/main" id="{27FD799A-CD49-6648-6E2A-DCC48A485684}"/>
              </a:ext>
            </a:extLst>
          </p:cNvPr>
          <p:cNvSpPr/>
          <p:nvPr/>
        </p:nvSpPr>
        <p:spPr>
          <a:xfrm>
            <a:off x="1113576" y="4521440"/>
            <a:ext cx="1309113" cy="500251"/>
          </a:xfrm>
          <a:prstGeom prst="flowChartAlternateProcess">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roomdiagram: Alternatief proces 4">
            <a:extLst>
              <a:ext uri="{FF2B5EF4-FFF2-40B4-BE49-F238E27FC236}">
                <a16:creationId xmlns:a16="http://schemas.microsoft.com/office/drawing/2014/main" id="{2174A621-4258-29BD-C78B-09861BB0411C}"/>
              </a:ext>
            </a:extLst>
          </p:cNvPr>
          <p:cNvSpPr/>
          <p:nvPr/>
        </p:nvSpPr>
        <p:spPr>
          <a:xfrm>
            <a:off x="1113576" y="1736921"/>
            <a:ext cx="4526733" cy="500251"/>
          </a:xfrm>
          <a:prstGeom prst="flowChartAlternateProcess">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roomdiagram: Alternatief proces 5">
            <a:extLst>
              <a:ext uri="{FF2B5EF4-FFF2-40B4-BE49-F238E27FC236}">
                <a16:creationId xmlns:a16="http://schemas.microsoft.com/office/drawing/2014/main" id="{B0A7CFFF-F040-7926-B52A-F2F2BC097CA6}"/>
              </a:ext>
            </a:extLst>
          </p:cNvPr>
          <p:cNvSpPr/>
          <p:nvPr/>
        </p:nvSpPr>
        <p:spPr>
          <a:xfrm>
            <a:off x="1113576" y="3917553"/>
            <a:ext cx="1982709" cy="500251"/>
          </a:xfrm>
          <a:prstGeom prst="flowChartAlternateProcess">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BDC0DE3-0C43-E946-A88A-95298D373DFF}"/>
              </a:ext>
            </a:extLst>
          </p:cNvPr>
          <p:cNvSpPr>
            <a:spLocks noGrp="1"/>
          </p:cNvSpPr>
          <p:nvPr>
            <p:ph type="title"/>
          </p:nvPr>
        </p:nvSpPr>
        <p:spPr/>
        <p:txBody>
          <a:bodyPr/>
          <a:lstStyle/>
          <a:p>
            <a:r>
              <a:rPr lang="nl-BE" dirty="0"/>
              <a:t>Rollen en verantwoordelijkheden</a:t>
            </a:r>
          </a:p>
        </p:txBody>
      </p:sp>
      <p:sp>
        <p:nvSpPr>
          <p:cNvPr id="3" name="Tijdelijke aanduiding voor inhoud 2">
            <a:extLst>
              <a:ext uri="{FF2B5EF4-FFF2-40B4-BE49-F238E27FC236}">
                <a16:creationId xmlns:a16="http://schemas.microsoft.com/office/drawing/2014/main" id="{74BC6D98-14CF-F042-9941-D354D9A41F2F}"/>
              </a:ext>
            </a:extLst>
          </p:cNvPr>
          <p:cNvSpPr>
            <a:spLocks noGrp="1"/>
          </p:cNvSpPr>
          <p:nvPr>
            <p:ph idx="1"/>
          </p:nvPr>
        </p:nvSpPr>
        <p:spPr/>
        <p:txBody>
          <a:bodyPr>
            <a:normAutofit fontScale="92500"/>
          </a:bodyPr>
          <a:lstStyle/>
          <a:p>
            <a:r>
              <a:rPr lang="nl-BE" dirty="0">
                <a:solidFill>
                  <a:srgbClr val="0070C0"/>
                </a:solidFill>
              </a:rPr>
              <a:t>Business analist en eindgebruiker</a:t>
            </a:r>
            <a:r>
              <a:rPr lang="nl-BE" dirty="0"/>
              <a:t>: stellen samen het analysedocument op</a:t>
            </a:r>
          </a:p>
          <a:p>
            <a:pPr lvl="1"/>
            <a:r>
              <a:rPr lang="nl-BE" dirty="0"/>
              <a:t>Business analist organiseert workshops, modereert en synthetiseert in het blueprint document</a:t>
            </a:r>
          </a:p>
          <a:p>
            <a:pPr lvl="1"/>
            <a:r>
              <a:rPr lang="nl-BE" dirty="0"/>
              <a:t>Eindgebruikers nemen deel aan de workshops en leveren extra input wanneer nodig</a:t>
            </a:r>
          </a:p>
          <a:p>
            <a:pPr lvl="1"/>
            <a:r>
              <a:rPr lang="nl-BE" dirty="0"/>
              <a:t>Bij grote, complexe projecten is er vaak een team van business analisten met verschillende expertise</a:t>
            </a:r>
          </a:p>
          <a:p>
            <a:r>
              <a:rPr lang="nl-BE" dirty="0">
                <a:solidFill>
                  <a:srgbClr val="0070C0"/>
                </a:solidFill>
              </a:rPr>
              <a:t>Ontwikkelaars</a:t>
            </a:r>
            <a:r>
              <a:rPr lang="nl-BE" dirty="0"/>
              <a:t>: geven als experts input voor de technische analyse</a:t>
            </a:r>
          </a:p>
          <a:p>
            <a:r>
              <a:rPr lang="nl-BE" dirty="0">
                <a:solidFill>
                  <a:srgbClr val="0070C0"/>
                </a:solidFill>
              </a:rPr>
              <a:t>Sponsors</a:t>
            </a:r>
            <a:r>
              <a:rPr lang="nl-BE" dirty="0"/>
              <a:t>: nemen de finale beslissing en valideren de blueprint</a:t>
            </a:r>
          </a:p>
          <a:p>
            <a:r>
              <a:rPr lang="nl-BE" dirty="0">
                <a:solidFill>
                  <a:srgbClr val="0070C0"/>
                </a:solidFill>
              </a:rPr>
              <a:t>Projectmanager</a:t>
            </a:r>
            <a:r>
              <a:rPr lang="nl-BE" dirty="0"/>
              <a:t>: waakt over de haalbaarheid qua timing en budget</a:t>
            </a:r>
          </a:p>
          <a:p>
            <a:pPr lvl="1"/>
            <a:r>
              <a:rPr lang="nl-BE" dirty="0"/>
              <a:t>Aanwezig bij workshops</a:t>
            </a:r>
          </a:p>
          <a:p>
            <a:pPr lvl="1"/>
            <a:r>
              <a:rPr lang="nl-BE" dirty="0"/>
              <a:t>Zorgt voor de voorbereiding van de implementatiefase</a:t>
            </a:r>
          </a:p>
          <a:p>
            <a:pPr lvl="1"/>
            <a:endParaRPr lang="nl-BE" dirty="0"/>
          </a:p>
          <a:p>
            <a:pPr lvl="1"/>
            <a:endParaRPr lang="nl-BE" dirty="0"/>
          </a:p>
        </p:txBody>
      </p:sp>
    </p:spTree>
    <p:extLst>
      <p:ext uri="{BB962C8B-B14F-4D97-AF65-F5344CB8AC3E}">
        <p14:creationId xmlns:p14="http://schemas.microsoft.com/office/powerpoint/2010/main" val="4294171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1F8B3E-C421-3644-BFBF-7B1E7F3E5586}"/>
              </a:ext>
            </a:extLst>
          </p:cNvPr>
          <p:cNvSpPr>
            <a:spLocks noGrp="1"/>
          </p:cNvSpPr>
          <p:nvPr>
            <p:ph type="title"/>
          </p:nvPr>
        </p:nvSpPr>
        <p:spPr/>
        <p:txBody>
          <a:bodyPr/>
          <a:lstStyle/>
          <a:p>
            <a:r>
              <a:rPr lang="nl-BE" dirty="0"/>
              <a:t>Deliverables - Analysedocument</a:t>
            </a:r>
          </a:p>
        </p:txBody>
      </p:sp>
      <p:sp>
        <p:nvSpPr>
          <p:cNvPr id="3" name="Tijdelijke aanduiding voor inhoud 2">
            <a:extLst>
              <a:ext uri="{FF2B5EF4-FFF2-40B4-BE49-F238E27FC236}">
                <a16:creationId xmlns:a16="http://schemas.microsoft.com/office/drawing/2014/main" id="{556A5642-404D-EE4F-8718-FF1ADFD67E4E}"/>
              </a:ext>
            </a:extLst>
          </p:cNvPr>
          <p:cNvSpPr>
            <a:spLocks noGrp="1"/>
          </p:cNvSpPr>
          <p:nvPr>
            <p:ph idx="1"/>
          </p:nvPr>
        </p:nvSpPr>
        <p:spPr/>
        <p:txBody>
          <a:bodyPr/>
          <a:lstStyle/>
          <a:p>
            <a:r>
              <a:rPr lang="nl-BE" dirty="0"/>
              <a:t>De blueprint bevat (meestal) minimaal volgende delen:</a:t>
            </a:r>
          </a:p>
          <a:p>
            <a:pPr marL="914400" lvl="1" indent="-457200">
              <a:buFont typeface="+mj-lt"/>
              <a:buAutoNum type="arabicPeriod"/>
            </a:pPr>
            <a:r>
              <a:rPr lang="nl-BE" dirty="0"/>
              <a:t>Procesbeschrijvingen AS-IS en TO-BE</a:t>
            </a:r>
          </a:p>
          <a:p>
            <a:pPr marL="914400" lvl="1" indent="-457200">
              <a:buFont typeface="+mj-lt"/>
              <a:buAutoNum type="arabicPeriod"/>
            </a:pPr>
            <a:r>
              <a:rPr lang="nl-BE" dirty="0"/>
              <a:t>Functioneel ontwerp</a:t>
            </a:r>
          </a:p>
          <a:p>
            <a:pPr marL="914400" lvl="1" indent="-457200">
              <a:buFont typeface="+mj-lt"/>
              <a:buAutoNum type="arabicPeriod"/>
            </a:pPr>
            <a:r>
              <a:rPr lang="nl-BE" dirty="0"/>
              <a:t>Technisch ontwerp</a:t>
            </a:r>
          </a:p>
          <a:p>
            <a:pPr marL="914400" lvl="1" indent="-457200">
              <a:buFont typeface="+mj-lt"/>
              <a:buAutoNum type="arabicPeriod"/>
            </a:pPr>
            <a:r>
              <a:rPr lang="nl-BE" dirty="0"/>
              <a:t>Security, authorisaties en rollen</a:t>
            </a:r>
          </a:p>
          <a:p>
            <a:pPr marL="914400" lvl="1" indent="-457200">
              <a:buFont typeface="+mj-lt"/>
              <a:buAutoNum type="arabicPeriod"/>
            </a:pPr>
            <a:r>
              <a:rPr lang="nl-BE" dirty="0"/>
              <a:t>Interfaces</a:t>
            </a:r>
          </a:p>
          <a:p>
            <a:pPr marL="914400" lvl="1" indent="-457200">
              <a:buFont typeface="+mj-lt"/>
              <a:buAutoNum type="arabicPeriod"/>
            </a:pPr>
            <a:r>
              <a:rPr lang="nl-BE" dirty="0"/>
              <a:t>Datamigratie</a:t>
            </a:r>
          </a:p>
          <a:p>
            <a:pPr marL="914400" lvl="1" indent="-457200">
              <a:buFont typeface="+mj-lt"/>
              <a:buAutoNum type="arabicPeriod"/>
            </a:pPr>
            <a:r>
              <a:rPr lang="nl-BE" dirty="0"/>
              <a:t>Systeemarchitectuur</a:t>
            </a:r>
          </a:p>
          <a:p>
            <a:pPr marL="914400" lvl="1" indent="-457200">
              <a:buFont typeface="+mj-lt"/>
              <a:buAutoNum type="arabicPeriod"/>
            </a:pPr>
            <a:r>
              <a:rPr lang="nl-BE" dirty="0"/>
              <a:t>Testplan</a:t>
            </a:r>
          </a:p>
          <a:p>
            <a:pPr marL="914400" lvl="1" indent="-457200">
              <a:buFont typeface="+mj-lt"/>
              <a:buAutoNum type="arabicPeriod"/>
            </a:pPr>
            <a:r>
              <a:rPr lang="nl-BE" dirty="0"/>
              <a:t>Assumpties</a:t>
            </a:r>
          </a:p>
        </p:txBody>
      </p:sp>
      <p:pic>
        <p:nvPicPr>
          <p:cNvPr id="6146" name="Picture 2" descr="Software Blueprint analyse voor labelsoftware proces- Codipack">
            <a:extLst>
              <a:ext uri="{FF2B5EF4-FFF2-40B4-BE49-F238E27FC236}">
                <a16:creationId xmlns:a16="http://schemas.microsoft.com/office/drawing/2014/main" id="{7FBD4112-AC2E-448A-B23E-12CD843A9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4296" y="2811509"/>
            <a:ext cx="4769504" cy="2649724"/>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4" descr="Afbeelding met tekst, kantoorartikelen&#10;&#10;Automatisch gegenereerde beschrijving">
            <a:extLst>
              <a:ext uri="{FF2B5EF4-FFF2-40B4-BE49-F238E27FC236}">
                <a16:creationId xmlns:a16="http://schemas.microsoft.com/office/drawing/2014/main" id="{9328600F-5742-4806-BA44-42F60CB4ECEC}"/>
              </a:ext>
            </a:extLst>
          </p:cNvPr>
          <p:cNvPicPr>
            <a:picLocks noChangeAspect="1"/>
          </p:cNvPicPr>
          <p:nvPr/>
        </p:nvPicPr>
        <p:blipFill>
          <a:blip r:embed="rId3"/>
          <a:stretch>
            <a:fillRect/>
          </a:stretch>
        </p:blipFill>
        <p:spPr>
          <a:xfrm>
            <a:off x="10132741" y="191385"/>
            <a:ext cx="1851103" cy="1373548"/>
          </a:xfrm>
          <a:prstGeom prst="rect">
            <a:avLst/>
          </a:prstGeom>
        </p:spPr>
      </p:pic>
      <p:sp>
        <p:nvSpPr>
          <p:cNvPr id="4" name="Rechthoek 3">
            <a:extLst>
              <a:ext uri="{FF2B5EF4-FFF2-40B4-BE49-F238E27FC236}">
                <a16:creationId xmlns:a16="http://schemas.microsoft.com/office/drawing/2014/main" id="{C5A6265F-F474-D052-87B2-9729938B55F4}"/>
              </a:ext>
            </a:extLst>
          </p:cNvPr>
          <p:cNvSpPr/>
          <p:nvPr/>
        </p:nvSpPr>
        <p:spPr>
          <a:xfrm>
            <a:off x="4749128" y="4852324"/>
            <a:ext cx="3993502" cy="18133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000" dirty="0"/>
              <a:t>Analysedocument (= blueprint):</a:t>
            </a:r>
          </a:p>
          <a:p>
            <a:pPr algn="ctr"/>
            <a:endParaRPr lang="nl-NL" sz="2000" dirty="0"/>
          </a:p>
          <a:p>
            <a:pPr marL="285750" indent="-285750">
              <a:buFont typeface="Arial" panose="020B0604020202020204" pitchFamily="34" charset="0"/>
              <a:buChar char="•"/>
            </a:pPr>
            <a:r>
              <a:rPr lang="nl-NL" sz="2000" dirty="0"/>
              <a:t>Deeloplossingen</a:t>
            </a:r>
          </a:p>
          <a:p>
            <a:pPr marL="285750" indent="-285750">
              <a:buFont typeface="Arial" panose="020B0604020202020204" pitchFamily="34" charset="0"/>
              <a:buChar char="•"/>
            </a:pPr>
            <a:r>
              <a:rPr lang="nl-NL" sz="2000" dirty="0"/>
              <a:t>Vereisten (</a:t>
            </a:r>
            <a:r>
              <a:rPr lang="nl-NL" sz="2000" dirty="0" err="1"/>
              <a:t>funct</a:t>
            </a:r>
            <a:r>
              <a:rPr lang="nl-NL" sz="2000" dirty="0"/>
              <a:t> + </a:t>
            </a:r>
            <a:r>
              <a:rPr lang="nl-NL" sz="2000" dirty="0" err="1"/>
              <a:t>techn</a:t>
            </a:r>
            <a:r>
              <a:rPr lang="nl-NL" sz="2000" dirty="0"/>
              <a:t>)</a:t>
            </a:r>
          </a:p>
          <a:p>
            <a:pPr marL="285750" indent="-285750">
              <a:buFont typeface="Arial" panose="020B0604020202020204" pitchFamily="34" charset="0"/>
              <a:buChar char="•"/>
            </a:pPr>
            <a:r>
              <a:rPr lang="nl-NL" sz="2000" dirty="0"/>
              <a:t>Overeenkomst </a:t>
            </a:r>
            <a:r>
              <a:rPr lang="nl-NL" sz="2000" dirty="0" err="1"/>
              <a:t>tss</a:t>
            </a:r>
            <a:r>
              <a:rPr lang="nl-NL" sz="2000" dirty="0"/>
              <a:t> lev-klant (prijs)</a:t>
            </a:r>
            <a:endParaRPr lang="nl-BE" sz="2000" dirty="0"/>
          </a:p>
        </p:txBody>
      </p:sp>
    </p:spTree>
    <p:extLst>
      <p:ext uri="{BB962C8B-B14F-4D97-AF65-F5344CB8AC3E}">
        <p14:creationId xmlns:p14="http://schemas.microsoft.com/office/powerpoint/2010/main" val="3968518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D34A69-1230-664F-904B-CA5D678E2C83}"/>
              </a:ext>
            </a:extLst>
          </p:cNvPr>
          <p:cNvSpPr>
            <a:spLocks noGrp="1"/>
          </p:cNvSpPr>
          <p:nvPr>
            <p:ph type="title"/>
          </p:nvPr>
        </p:nvSpPr>
        <p:spPr/>
        <p:txBody>
          <a:bodyPr/>
          <a:lstStyle/>
          <a:p>
            <a:r>
              <a:rPr lang="nl-BE" dirty="0"/>
              <a:t>Blueprint – </a:t>
            </a:r>
            <a:r>
              <a:rPr lang="nl-BE" sz="3600" dirty="0">
                <a:solidFill>
                  <a:srgbClr val="7030A0"/>
                </a:solidFill>
                <a:latin typeface="+mn-lt"/>
              </a:rPr>
              <a:t>1. Procesbeschrijvingen</a:t>
            </a:r>
          </a:p>
        </p:txBody>
      </p:sp>
      <p:sp>
        <p:nvSpPr>
          <p:cNvPr id="3" name="Tijdelijke aanduiding voor inhoud 2">
            <a:extLst>
              <a:ext uri="{FF2B5EF4-FFF2-40B4-BE49-F238E27FC236}">
                <a16:creationId xmlns:a16="http://schemas.microsoft.com/office/drawing/2014/main" id="{A827E4B7-EF55-A241-AFEC-F1A147BF02BD}"/>
              </a:ext>
            </a:extLst>
          </p:cNvPr>
          <p:cNvSpPr>
            <a:spLocks noGrp="1"/>
          </p:cNvSpPr>
          <p:nvPr>
            <p:ph idx="1"/>
          </p:nvPr>
        </p:nvSpPr>
        <p:spPr/>
        <p:txBody>
          <a:bodyPr>
            <a:normAutofit fontScale="92500"/>
          </a:bodyPr>
          <a:lstStyle/>
          <a:p>
            <a:r>
              <a:rPr lang="nl-BE" dirty="0"/>
              <a:t>Zowel de AS-IS (bestaande situatie) als de TO-BE (gewenste situatie) processen worden opgenomen</a:t>
            </a:r>
          </a:p>
          <a:p>
            <a:r>
              <a:rPr lang="nl-BE" dirty="0"/>
              <a:t>Geeft de impact van het project op de organisatie weer</a:t>
            </a:r>
          </a:p>
          <a:p>
            <a:pPr marL="0" indent="0">
              <a:buNone/>
            </a:pPr>
            <a:endParaRPr lang="nl-BE" dirty="0"/>
          </a:p>
          <a:p>
            <a:pPr marL="0" indent="0">
              <a:buNone/>
            </a:pPr>
            <a:r>
              <a:rPr lang="nl-BE" i="1" dirty="0"/>
              <a:t>Een </a:t>
            </a:r>
            <a:r>
              <a:rPr lang="nl-BE" b="1" i="1" dirty="0"/>
              <a:t>AS-IS-proces </a:t>
            </a:r>
            <a:r>
              <a:rPr lang="nl-BE" i="1" dirty="0"/>
              <a:t>beschrijft de huidige situatie van een bedrijfsproces en geeft dus een realistisch beeld van de manier waarop er momenteel gewerkt wordt en welke stappen de gebruikers doorlopen.</a:t>
            </a:r>
          </a:p>
          <a:p>
            <a:pPr marL="0" indent="0">
              <a:buNone/>
            </a:pPr>
            <a:endParaRPr lang="nl-BE" i="1" dirty="0"/>
          </a:p>
          <a:p>
            <a:pPr marL="0" indent="0">
              <a:buNone/>
            </a:pPr>
            <a:r>
              <a:rPr lang="nl-BE" i="1" dirty="0"/>
              <a:t> Een </a:t>
            </a:r>
            <a:r>
              <a:rPr lang="nl-BE" b="1" i="1" dirty="0"/>
              <a:t>TO-BE-proces </a:t>
            </a:r>
            <a:r>
              <a:rPr lang="nl-BE" i="1" dirty="0"/>
              <a:t>beschrijft de situatie na de afloop van het project en geeft dus weer hoe de verschillende eindgebruikers zullen werken in de toekomst.</a:t>
            </a:r>
          </a:p>
          <a:p>
            <a:pPr marL="0" indent="0">
              <a:buNone/>
            </a:pPr>
            <a:endParaRPr lang="nl-BE" dirty="0"/>
          </a:p>
        </p:txBody>
      </p:sp>
    </p:spTree>
    <p:extLst>
      <p:ext uri="{BB962C8B-B14F-4D97-AF65-F5344CB8AC3E}">
        <p14:creationId xmlns:p14="http://schemas.microsoft.com/office/powerpoint/2010/main" val="2380515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6B648E-A173-D242-8284-1FA83F791877}"/>
              </a:ext>
            </a:extLst>
          </p:cNvPr>
          <p:cNvSpPr>
            <a:spLocks noGrp="1"/>
          </p:cNvSpPr>
          <p:nvPr>
            <p:ph type="title"/>
          </p:nvPr>
        </p:nvSpPr>
        <p:spPr/>
        <p:txBody>
          <a:bodyPr/>
          <a:lstStyle/>
          <a:p>
            <a:r>
              <a:rPr lang="nl-BE" dirty="0"/>
              <a:t>Blueprint - </a:t>
            </a:r>
            <a:r>
              <a:rPr lang="nl-BE" sz="3600" dirty="0">
                <a:solidFill>
                  <a:srgbClr val="7030A0"/>
                </a:solidFill>
                <a:latin typeface="+mn-lt"/>
              </a:rPr>
              <a:t>1. Procesbeschrijvingen</a:t>
            </a:r>
            <a:endParaRPr lang="nl-BE" sz="3600" dirty="0">
              <a:solidFill>
                <a:srgbClr val="7030A0"/>
              </a:solidFill>
            </a:endParaRPr>
          </a:p>
        </p:txBody>
      </p:sp>
      <p:sp>
        <p:nvSpPr>
          <p:cNvPr id="3" name="Tijdelijke aanduiding voor inhoud 2">
            <a:extLst>
              <a:ext uri="{FF2B5EF4-FFF2-40B4-BE49-F238E27FC236}">
                <a16:creationId xmlns:a16="http://schemas.microsoft.com/office/drawing/2014/main" id="{F45E8743-2121-8E45-84AC-7FB9E380A074}"/>
              </a:ext>
            </a:extLst>
          </p:cNvPr>
          <p:cNvSpPr>
            <a:spLocks noGrp="1"/>
          </p:cNvSpPr>
          <p:nvPr>
            <p:ph idx="1"/>
          </p:nvPr>
        </p:nvSpPr>
        <p:spPr/>
        <p:txBody>
          <a:bodyPr/>
          <a:lstStyle/>
          <a:p>
            <a:r>
              <a:rPr lang="nl-BE" dirty="0"/>
              <a:t>De eerder beschreven processen uit de requirements fase kunnen nog moeten aangepast worden wanneer er nieuwe informatie komt uit de workshops</a:t>
            </a:r>
          </a:p>
          <a:p>
            <a:r>
              <a:rPr lang="nl-BE" dirty="0"/>
              <a:t>Soms wordt er in de requirements fase geen procesbeschrijving gemaakt en moet dit nog gebeuren in de ontwerpfase</a:t>
            </a:r>
          </a:p>
          <a:p>
            <a:r>
              <a:rPr lang="nl-BE" dirty="0"/>
              <a:t>Processen zijn ook van belang voor het bepalen van workflows</a:t>
            </a:r>
          </a:p>
          <a:p>
            <a:pPr marL="0" indent="0">
              <a:buNone/>
            </a:pPr>
            <a:endParaRPr lang="nl-BE" dirty="0"/>
          </a:p>
          <a:p>
            <a:pPr marL="0" indent="0">
              <a:buNone/>
            </a:pPr>
            <a:r>
              <a:rPr lang="nl-BE" i="1" dirty="0"/>
              <a:t>Een </a:t>
            </a:r>
            <a:r>
              <a:rPr lang="nl-BE" b="1" i="1" dirty="0"/>
              <a:t>workflow </a:t>
            </a:r>
            <a:r>
              <a:rPr lang="nl-BE" i="1" dirty="0"/>
              <a:t>of werkstroom is de logische volgorde van activiteiten die bepaalde actoren moeten uitvoeren.</a:t>
            </a:r>
          </a:p>
          <a:p>
            <a:pPr marL="0" indent="0">
              <a:buNone/>
            </a:pPr>
            <a:endParaRPr lang="nl-BE" dirty="0"/>
          </a:p>
        </p:txBody>
      </p:sp>
      <p:sp>
        <p:nvSpPr>
          <p:cNvPr id="4" name="Tekstballon: rechthoek met afgeronde hoeken 3">
            <a:extLst>
              <a:ext uri="{FF2B5EF4-FFF2-40B4-BE49-F238E27FC236}">
                <a16:creationId xmlns:a16="http://schemas.microsoft.com/office/drawing/2014/main" id="{7B4B71F0-1126-313F-5AE0-0F1F00F5E31D}"/>
              </a:ext>
            </a:extLst>
          </p:cNvPr>
          <p:cNvSpPr/>
          <p:nvPr/>
        </p:nvSpPr>
        <p:spPr>
          <a:xfrm>
            <a:off x="9591869" y="230188"/>
            <a:ext cx="2239347" cy="1105939"/>
          </a:xfrm>
          <a:prstGeom prst="wedgeRoundRectCallout">
            <a:avLst>
              <a:gd name="adj1" fmla="val -30416"/>
              <a:gd name="adj2" fmla="val 7093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3200" dirty="0"/>
              <a:t>Proces ≠ Workflow</a:t>
            </a:r>
            <a:endParaRPr lang="nl-BE" sz="3200" dirty="0"/>
          </a:p>
        </p:txBody>
      </p:sp>
    </p:spTree>
    <p:extLst>
      <p:ext uri="{BB962C8B-B14F-4D97-AF65-F5344CB8AC3E}">
        <p14:creationId xmlns:p14="http://schemas.microsoft.com/office/powerpoint/2010/main" val="4124304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34D8E060-9464-74C0-3313-D2471E2B6058}"/>
              </a:ext>
            </a:extLst>
          </p:cNvPr>
          <p:cNvPicPr>
            <a:picLocks noChangeAspect="1"/>
          </p:cNvPicPr>
          <p:nvPr/>
        </p:nvPicPr>
        <p:blipFill>
          <a:blip r:embed="rId2"/>
          <a:stretch>
            <a:fillRect/>
          </a:stretch>
        </p:blipFill>
        <p:spPr>
          <a:xfrm>
            <a:off x="73742" y="454742"/>
            <a:ext cx="12044515" cy="5948516"/>
          </a:xfrm>
          <a:prstGeom prst="rect">
            <a:avLst/>
          </a:prstGeom>
        </p:spPr>
      </p:pic>
      <p:sp>
        <p:nvSpPr>
          <p:cNvPr id="2" name="Tekstballon: rechthoek met afgeronde hoeken 1">
            <a:extLst>
              <a:ext uri="{FF2B5EF4-FFF2-40B4-BE49-F238E27FC236}">
                <a16:creationId xmlns:a16="http://schemas.microsoft.com/office/drawing/2014/main" id="{1F7509DF-1F73-A6DC-0777-7F823858CC6F}"/>
              </a:ext>
            </a:extLst>
          </p:cNvPr>
          <p:cNvSpPr/>
          <p:nvPr/>
        </p:nvSpPr>
        <p:spPr>
          <a:xfrm>
            <a:off x="2593910" y="136882"/>
            <a:ext cx="3023119" cy="1402669"/>
          </a:xfrm>
          <a:prstGeom prst="wedgeRoundRectCallout">
            <a:avLst>
              <a:gd name="adj1" fmla="val -29490"/>
              <a:gd name="adj2" fmla="val 4965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500" b="0" i="0" u="none" strike="noStrike" kern="1200" cap="none" spc="0" normalizeH="0" baseline="0" noProof="0" dirty="0">
                <a:ln>
                  <a:noFill/>
                </a:ln>
                <a:solidFill>
                  <a:prstClr val="white"/>
                </a:solidFill>
                <a:effectLst/>
                <a:uLnTx/>
                <a:uFillTx/>
                <a:latin typeface="Calibri" panose="020F0502020204030204"/>
                <a:ea typeface="+mn-ea"/>
                <a:cs typeface="+mn-cs"/>
              </a:rPr>
              <a:t>Voorbeeld </a:t>
            </a:r>
            <a:r>
              <a:rPr kumimoji="0" lang="nl-NL" sz="2500" b="1" i="0" u="none" strike="noStrike" kern="1200" cap="none" spc="0" normalizeH="0" baseline="0" noProof="0" dirty="0">
                <a:ln>
                  <a:noFill/>
                </a:ln>
                <a:solidFill>
                  <a:prstClr val="white"/>
                </a:solidFill>
                <a:effectLst/>
                <a:uLnTx/>
                <a:uFillTx/>
                <a:latin typeface="Calibri" panose="020F0502020204030204"/>
                <a:ea typeface="+mn-ea"/>
                <a:cs typeface="+mn-cs"/>
              </a:rPr>
              <a:t>Proces </a:t>
            </a:r>
            <a:r>
              <a:rPr kumimoji="0" lang="nl-NL" sz="2500" b="0" i="0" u="none" strike="noStrike" kern="1200" cap="none" spc="0" normalizeH="0" baseline="0" noProof="0" dirty="0">
                <a:ln>
                  <a:noFill/>
                </a:ln>
                <a:solidFill>
                  <a:prstClr val="white"/>
                </a:solidFill>
                <a:effectLst/>
                <a:uLnTx/>
                <a:uFillTx/>
                <a:latin typeface="Calibri" panose="020F0502020204030204"/>
                <a:ea typeface="+mn-ea"/>
                <a:cs typeface="+mn-cs"/>
              </a:rPr>
              <a:t>(pools &amp; </a:t>
            </a:r>
            <a:r>
              <a:rPr kumimoji="0" lang="nl-NL" sz="2500" b="0" i="0" u="none" strike="noStrike" kern="1200" cap="none" spc="0" normalizeH="0" baseline="0" noProof="0" dirty="0" err="1">
                <a:ln>
                  <a:noFill/>
                </a:ln>
                <a:solidFill>
                  <a:prstClr val="white"/>
                </a:solidFill>
                <a:effectLst/>
                <a:uLnTx/>
                <a:uFillTx/>
                <a:latin typeface="Calibri" panose="020F0502020204030204"/>
                <a:ea typeface="+mn-ea"/>
                <a:cs typeface="+mn-cs"/>
              </a:rPr>
              <a:t>swimlanes</a:t>
            </a:r>
            <a:r>
              <a:rPr kumimoji="0" lang="nl-NL" sz="2500" b="0" i="0" u="none" strike="noStrike" kern="1200" cap="none" spc="0" normalizeH="0" baseline="0" noProof="0" dirty="0">
                <a:ln>
                  <a:noFill/>
                </a:ln>
                <a:solidFill>
                  <a:prstClr val="white"/>
                </a:solidFill>
                <a:effectLst/>
                <a:uLnTx/>
                <a:uFillTx/>
                <a:latin typeface="Calibri" panose="020F0502020204030204"/>
                <a:ea typeface="+mn-ea"/>
                <a:cs typeface="+mn-cs"/>
              </a:rPr>
              <a:t>) // BPMN</a:t>
            </a:r>
            <a:endParaRPr kumimoji="0" lang="nl-BE" sz="25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608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el 3">
            <a:extLst>
              <a:ext uri="{FF2B5EF4-FFF2-40B4-BE49-F238E27FC236}">
                <a16:creationId xmlns:a16="http://schemas.microsoft.com/office/drawing/2014/main" id="{193A688E-F5D2-A145-917D-0883A7F81647}"/>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Projectfases</a:t>
            </a:r>
            <a:endParaRPr lang="en-US" sz="4800" kern="1200" dirty="0">
              <a:solidFill>
                <a:srgbClr val="FFFFFF"/>
              </a:solidFill>
              <a:latin typeface="+mj-lt"/>
              <a:ea typeface="+mj-ea"/>
              <a:cs typeface="+mj-cs"/>
            </a:endParaRPr>
          </a:p>
        </p:txBody>
      </p:sp>
      <p:cxnSp>
        <p:nvCxnSpPr>
          <p:cNvPr id="34" name="Straight Connector 3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Afbeelding 1">
            <a:extLst>
              <a:ext uri="{FF2B5EF4-FFF2-40B4-BE49-F238E27FC236}">
                <a16:creationId xmlns:a16="http://schemas.microsoft.com/office/drawing/2014/main" id="{F6B82976-1AD6-B8F8-E022-83AA12BBF580}"/>
              </a:ext>
            </a:extLst>
          </p:cNvPr>
          <p:cNvPicPr>
            <a:picLocks noChangeAspect="1"/>
          </p:cNvPicPr>
          <p:nvPr/>
        </p:nvPicPr>
        <p:blipFill>
          <a:blip r:embed="rId2"/>
          <a:stretch>
            <a:fillRect/>
          </a:stretch>
        </p:blipFill>
        <p:spPr>
          <a:xfrm>
            <a:off x="5036518" y="1701070"/>
            <a:ext cx="6818598" cy="3455860"/>
          </a:xfrm>
          <a:prstGeom prst="rect">
            <a:avLst/>
          </a:prstGeom>
        </p:spPr>
      </p:pic>
      <p:sp>
        <p:nvSpPr>
          <p:cNvPr id="3" name="Pijl: omlaag 2">
            <a:extLst>
              <a:ext uri="{FF2B5EF4-FFF2-40B4-BE49-F238E27FC236}">
                <a16:creationId xmlns:a16="http://schemas.microsoft.com/office/drawing/2014/main" id="{E7B69008-CCF3-5430-200F-39EB7DF7478C}"/>
              </a:ext>
            </a:extLst>
          </p:cNvPr>
          <p:cNvSpPr/>
          <p:nvPr/>
        </p:nvSpPr>
        <p:spPr>
          <a:xfrm>
            <a:off x="8445817" y="2142221"/>
            <a:ext cx="578840" cy="64595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97956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E6096EF4-810C-D7F0-E2DE-C935CE2E0826}"/>
              </a:ext>
            </a:extLst>
          </p:cNvPr>
          <p:cNvPicPr>
            <a:picLocks noChangeAspect="1"/>
          </p:cNvPicPr>
          <p:nvPr/>
        </p:nvPicPr>
        <p:blipFill>
          <a:blip r:embed="rId2"/>
          <a:stretch>
            <a:fillRect/>
          </a:stretch>
        </p:blipFill>
        <p:spPr>
          <a:xfrm>
            <a:off x="2082798" y="1539551"/>
            <a:ext cx="8026404" cy="3986834"/>
          </a:xfrm>
          <a:prstGeom prst="rect">
            <a:avLst/>
          </a:prstGeom>
        </p:spPr>
      </p:pic>
      <p:sp>
        <p:nvSpPr>
          <p:cNvPr id="2" name="Tekstballon: rechthoek met afgeronde hoeken 1">
            <a:extLst>
              <a:ext uri="{FF2B5EF4-FFF2-40B4-BE49-F238E27FC236}">
                <a16:creationId xmlns:a16="http://schemas.microsoft.com/office/drawing/2014/main" id="{3C1EED2A-180A-E0BB-87B7-9F9A5548D08E}"/>
              </a:ext>
            </a:extLst>
          </p:cNvPr>
          <p:cNvSpPr/>
          <p:nvPr/>
        </p:nvSpPr>
        <p:spPr>
          <a:xfrm>
            <a:off x="279918" y="136882"/>
            <a:ext cx="3023119" cy="1402669"/>
          </a:xfrm>
          <a:prstGeom prst="wedgeRoundRectCallout">
            <a:avLst>
              <a:gd name="adj1" fmla="val -29490"/>
              <a:gd name="adj2" fmla="val 4965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500" b="0" i="0" u="none" strike="noStrike" kern="1200" cap="none" spc="0" normalizeH="0" baseline="0" noProof="0" dirty="0">
                <a:ln>
                  <a:noFill/>
                </a:ln>
                <a:solidFill>
                  <a:prstClr val="white"/>
                </a:solidFill>
                <a:effectLst/>
                <a:uLnTx/>
                <a:uFillTx/>
                <a:latin typeface="Calibri" panose="020F0502020204030204"/>
                <a:ea typeface="+mn-ea"/>
                <a:cs typeface="+mn-cs"/>
              </a:rPr>
              <a:t>Voorbeeld </a:t>
            </a:r>
            <a:r>
              <a:rPr kumimoji="0" lang="nl-NL" sz="2500" b="1" i="0" u="none" strike="noStrike" kern="1200" cap="none" spc="0" normalizeH="0" baseline="0" noProof="0" dirty="0">
                <a:ln>
                  <a:noFill/>
                </a:ln>
                <a:solidFill>
                  <a:prstClr val="white"/>
                </a:solidFill>
                <a:effectLst/>
                <a:uLnTx/>
                <a:uFillTx/>
                <a:latin typeface="Calibri" panose="020F0502020204030204"/>
                <a:ea typeface="+mn-ea"/>
                <a:cs typeface="+mn-cs"/>
              </a:rPr>
              <a:t>Workflow </a:t>
            </a:r>
            <a:endParaRPr kumimoji="0" lang="nl-BE" sz="25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4307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7990F5F5-6FE9-5FA2-1D54-7FCFCD70320A}"/>
              </a:ext>
            </a:extLst>
          </p:cNvPr>
          <p:cNvPicPr>
            <a:picLocks noChangeAspect="1"/>
          </p:cNvPicPr>
          <p:nvPr/>
        </p:nvPicPr>
        <p:blipFill>
          <a:blip r:embed="rId2"/>
          <a:stretch>
            <a:fillRect/>
          </a:stretch>
        </p:blipFill>
        <p:spPr>
          <a:xfrm>
            <a:off x="1385740" y="907699"/>
            <a:ext cx="9238759" cy="4904662"/>
          </a:xfrm>
          <a:prstGeom prst="rect">
            <a:avLst/>
          </a:prstGeom>
        </p:spPr>
      </p:pic>
      <p:sp>
        <p:nvSpPr>
          <p:cNvPr id="2" name="Tekstballon: rechthoek met afgeronde hoeken 1">
            <a:extLst>
              <a:ext uri="{FF2B5EF4-FFF2-40B4-BE49-F238E27FC236}">
                <a16:creationId xmlns:a16="http://schemas.microsoft.com/office/drawing/2014/main" id="{0041E806-525C-2247-5856-F8FCD0ABB0A4}"/>
              </a:ext>
            </a:extLst>
          </p:cNvPr>
          <p:cNvSpPr/>
          <p:nvPr/>
        </p:nvSpPr>
        <p:spPr>
          <a:xfrm>
            <a:off x="279918" y="136882"/>
            <a:ext cx="3023119" cy="1402669"/>
          </a:xfrm>
          <a:prstGeom prst="wedgeRoundRectCallout">
            <a:avLst>
              <a:gd name="adj1" fmla="val -29490"/>
              <a:gd name="adj2" fmla="val 4965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500" b="0" i="0" u="none" strike="noStrike" kern="1200" cap="none" spc="0" normalizeH="0" baseline="0" noProof="0" dirty="0">
                <a:ln>
                  <a:noFill/>
                </a:ln>
                <a:solidFill>
                  <a:prstClr val="white"/>
                </a:solidFill>
                <a:effectLst/>
                <a:uLnTx/>
                <a:uFillTx/>
                <a:latin typeface="Calibri" panose="020F0502020204030204"/>
                <a:ea typeface="+mn-ea"/>
                <a:cs typeface="+mn-cs"/>
              </a:rPr>
              <a:t>Voorbeeld </a:t>
            </a:r>
            <a:r>
              <a:rPr kumimoji="0" lang="nl-NL" sz="2500" b="1" i="0" u="none" strike="noStrike" kern="1200" cap="none" spc="0" normalizeH="0" baseline="0" noProof="0" dirty="0">
                <a:ln>
                  <a:noFill/>
                </a:ln>
                <a:solidFill>
                  <a:prstClr val="white"/>
                </a:solidFill>
                <a:effectLst/>
                <a:uLnTx/>
                <a:uFillTx/>
                <a:latin typeface="Calibri" panose="020F0502020204030204"/>
                <a:ea typeface="+mn-ea"/>
                <a:cs typeface="+mn-cs"/>
              </a:rPr>
              <a:t>Workflow </a:t>
            </a:r>
            <a:endParaRPr kumimoji="0" lang="nl-BE" sz="25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70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603CC8-816F-0A4B-AC47-96EE23B165BC}"/>
              </a:ext>
            </a:extLst>
          </p:cNvPr>
          <p:cNvSpPr>
            <a:spLocks noGrp="1"/>
          </p:cNvSpPr>
          <p:nvPr>
            <p:ph type="title"/>
          </p:nvPr>
        </p:nvSpPr>
        <p:spPr>
          <a:xfrm>
            <a:off x="978159" y="899788"/>
            <a:ext cx="10515600" cy="3187020"/>
          </a:xfrm>
        </p:spPr>
        <p:txBody>
          <a:bodyPr>
            <a:normAutofit/>
          </a:bodyPr>
          <a:lstStyle/>
          <a:p>
            <a:r>
              <a:rPr lang="nl-BE" dirty="0"/>
              <a:t>Oefening:</a:t>
            </a:r>
            <a:br>
              <a:rPr lang="nl-BE" dirty="0"/>
            </a:br>
            <a:br>
              <a:rPr lang="nl-BE" dirty="0"/>
            </a:br>
            <a:r>
              <a:rPr lang="nl-BE" dirty="0"/>
              <a:t>Maak jouw eigen workflow (met opeenvolgende taken of activiteiten) om een succesvol examen PM af te leggen</a:t>
            </a:r>
          </a:p>
        </p:txBody>
      </p:sp>
    </p:spTree>
    <p:extLst>
      <p:ext uri="{BB962C8B-B14F-4D97-AF65-F5344CB8AC3E}">
        <p14:creationId xmlns:p14="http://schemas.microsoft.com/office/powerpoint/2010/main" val="1371291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603CC8-816F-0A4B-AC47-96EE23B165BC}"/>
              </a:ext>
            </a:extLst>
          </p:cNvPr>
          <p:cNvSpPr>
            <a:spLocks noGrp="1"/>
          </p:cNvSpPr>
          <p:nvPr>
            <p:ph type="title"/>
          </p:nvPr>
        </p:nvSpPr>
        <p:spPr>
          <a:xfrm>
            <a:off x="838200" y="591368"/>
            <a:ext cx="10515600" cy="1325563"/>
          </a:xfrm>
        </p:spPr>
        <p:txBody>
          <a:bodyPr/>
          <a:lstStyle/>
          <a:p>
            <a:r>
              <a:rPr lang="nl-BE"/>
              <a:t>Workflow: taken/activiteiten voor succesvol examen PM</a:t>
            </a:r>
            <a:endParaRPr lang="nl-BE" dirty="0"/>
          </a:p>
        </p:txBody>
      </p:sp>
      <p:sp>
        <p:nvSpPr>
          <p:cNvPr id="4" name="Ovaal 3">
            <a:extLst>
              <a:ext uri="{FF2B5EF4-FFF2-40B4-BE49-F238E27FC236}">
                <a16:creationId xmlns:a16="http://schemas.microsoft.com/office/drawing/2014/main" id="{62C27E79-6621-1603-C926-1E92EEC5FDFB}"/>
              </a:ext>
            </a:extLst>
          </p:cNvPr>
          <p:cNvSpPr/>
          <p:nvPr/>
        </p:nvSpPr>
        <p:spPr>
          <a:xfrm>
            <a:off x="186572" y="2455757"/>
            <a:ext cx="2366913" cy="1489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t>Start: verzamel cursusmateriaal PM</a:t>
            </a:r>
          </a:p>
        </p:txBody>
      </p:sp>
      <p:sp>
        <p:nvSpPr>
          <p:cNvPr id="5" name="Ovaal 4">
            <a:extLst>
              <a:ext uri="{FF2B5EF4-FFF2-40B4-BE49-F238E27FC236}">
                <a16:creationId xmlns:a16="http://schemas.microsoft.com/office/drawing/2014/main" id="{4834E3DB-B2EA-00F9-194B-C356C5F9A54D}"/>
              </a:ext>
            </a:extLst>
          </p:cNvPr>
          <p:cNvSpPr/>
          <p:nvPr/>
        </p:nvSpPr>
        <p:spPr>
          <a:xfrm>
            <a:off x="10152667" y="4713401"/>
            <a:ext cx="1819373" cy="12443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t>Einde: geslaagd op het vak PM</a:t>
            </a:r>
          </a:p>
        </p:txBody>
      </p:sp>
      <p:sp>
        <p:nvSpPr>
          <p:cNvPr id="6" name="Rechthoek 5">
            <a:extLst>
              <a:ext uri="{FF2B5EF4-FFF2-40B4-BE49-F238E27FC236}">
                <a16:creationId xmlns:a16="http://schemas.microsoft.com/office/drawing/2014/main" id="{C205BB75-F879-922C-DB9B-6D5A5B79761F}"/>
              </a:ext>
            </a:extLst>
          </p:cNvPr>
          <p:cNvSpPr/>
          <p:nvPr/>
        </p:nvSpPr>
        <p:spPr>
          <a:xfrm>
            <a:off x="3195687" y="2224800"/>
            <a:ext cx="3478490" cy="1951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b="1" dirty="0"/>
              <a:t>Start basisstudie:</a:t>
            </a:r>
          </a:p>
          <a:p>
            <a:endParaRPr lang="nl-BE" b="1" dirty="0"/>
          </a:p>
          <a:p>
            <a:pPr marL="285750" indent="-285750">
              <a:buFont typeface="Arial" panose="020B0604020202020204" pitchFamily="34" charset="0"/>
              <a:buChar char="•"/>
            </a:pPr>
            <a:r>
              <a:rPr lang="nl-BE" dirty="0"/>
              <a:t>Structuur (inhoud boek)</a:t>
            </a:r>
          </a:p>
          <a:p>
            <a:pPr marL="285750" indent="-285750">
              <a:buFont typeface="Arial" panose="020B0604020202020204" pitchFamily="34" charset="0"/>
              <a:buChar char="•"/>
            </a:pPr>
            <a:r>
              <a:rPr lang="nl-BE" dirty="0"/>
              <a:t>Lees witte slides per hoofdstuk</a:t>
            </a:r>
          </a:p>
          <a:p>
            <a:pPr marL="285750" indent="-285750">
              <a:buFont typeface="Arial" panose="020B0604020202020204" pitchFamily="34" charset="0"/>
              <a:buChar char="•"/>
            </a:pPr>
            <a:r>
              <a:rPr lang="nl-BE" dirty="0"/>
              <a:t>Lees extra info uit boek indien nodig</a:t>
            </a:r>
          </a:p>
        </p:txBody>
      </p:sp>
      <p:sp>
        <p:nvSpPr>
          <p:cNvPr id="7" name="Rechthoek 6">
            <a:extLst>
              <a:ext uri="{FF2B5EF4-FFF2-40B4-BE49-F238E27FC236}">
                <a16:creationId xmlns:a16="http://schemas.microsoft.com/office/drawing/2014/main" id="{88975A14-71DE-FC77-4DFC-A2C678D19EB0}"/>
              </a:ext>
            </a:extLst>
          </p:cNvPr>
          <p:cNvSpPr/>
          <p:nvPr/>
        </p:nvSpPr>
        <p:spPr>
          <a:xfrm>
            <a:off x="7154945" y="2223228"/>
            <a:ext cx="2507530" cy="1951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b="1" dirty="0"/>
              <a:t>Focuspoints (leg accenten):</a:t>
            </a:r>
          </a:p>
          <a:p>
            <a:endParaRPr lang="nl-BE" dirty="0"/>
          </a:p>
          <a:p>
            <a:r>
              <a:rPr lang="nl-BE" dirty="0"/>
              <a:t>Noteer per hoofdstuk wat belangrijk is (// tips in de les)</a:t>
            </a:r>
          </a:p>
        </p:txBody>
      </p:sp>
      <p:sp>
        <p:nvSpPr>
          <p:cNvPr id="8" name="Rechthoek 7">
            <a:extLst>
              <a:ext uri="{FF2B5EF4-FFF2-40B4-BE49-F238E27FC236}">
                <a16:creationId xmlns:a16="http://schemas.microsoft.com/office/drawing/2014/main" id="{86163D72-6F0B-CEE3-A0A2-34C7E3DB3B15}"/>
              </a:ext>
            </a:extLst>
          </p:cNvPr>
          <p:cNvSpPr/>
          <p:nvPr/>
        </p:nvSpPr>
        <p:spPr>
          <a:xfrm>
            <a:off x="3195687" y="4817097"/>
            <a:ext cx="3478490" cy="1036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Maak </a:t>
            </a:r>
            <a:r>
              <a:rPr lang="nl-BE" b="1" dirty="0"/>
              <a:t>oefeningen</a:t>
            </a:r>
            <a:r>
              <a:rPr lang="nl-BE" dirty="0"/>
              <a:t> (voorbeeldvragen en cases)</a:t>
            </a:r>
          </a:p>
        </p:txBody>
      </p:sp>
      <p:sp>
        <p:nvSpPr>
          <p:cNvPr id="10" name="Stroomdiagram: Beslissing 9">
            <a:extLst>
              <a:ext uri="{FF2B5EF4-FFF2-40B4-BE49-F238E27FC236}">
                <a16:creationId xmlns:a16="http://schemas.microsoft.com/office/drawing/2014/main" id="{2369DACA-DB3D-1397-6E19-72927D8EF288}"/>
              </a:ext>
            </a:extLst>
          </p:cNvPr>
          <p:cNvSpPr/>
          <p:nvPr/>
        </p:nvSpPr>
        <p:spPr>
          <a:xfrm>
            <a:off x="7305774" y="4817097"/>
            <a:ext cx="2356701" cy="10369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t>Herhalen?</a:t>
            </a:r>
          </a:p>
        </p:txBody>
      </p:sp>
      <p:cxnSp>
        <p:nvCxnSpPr>
          <p:cNvPr id="12" name="Rechte verbindingslijn met pijl 11">
            <a:extLst>
              <a:ext uri="{FF2B5EF4-FFF2-40B4-BE49-F238E27FC236}">
                <a16:creationId xmlns:a16="http://schemas.microsoft.com/office/drawing/2014/main" id="{58A75480-434B-8810-4C9E-154E462723DF}"/>
              </a:ext>
            </a:extLst>
          </p:cNvPr>
          <p:cNvCxnSpPr>
            <a:stCxn id="4" idx="6"/>
            <a:endCxn id="6" idx="1"/>
          </p:cNvCxnSpPr>
          <p:nvPr/>
        </p:nvCxnSpPr>
        <p:spPr>
          <a:xfrm>
            <a:off x="2553485" y="3200474"/>
            <a:ext cx="6422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a:extLst>
              <a:ext uri="{FF2B5EF4-FFF2-40B4-BE49-F238E27FC236}">
                <a16:creationId xmlns:a16="http://schemas.microsoft.com/office/drawing/2014/main" id="{2E357629-E225-3FB4-09E7-EF6CC6CDE3D3}"/>
              </a:ext>
            </a:extLst>
          </p:cNvPr>
          <p:cNvCxnSpPr>
            <a:stCxn id="6" idx="3"/>
            <a:endCxn id="7" idx="1"/>
          </p:cNvCxnSpPr>
          <p:nvPr/>
        </p:nvCxnSpPr>
        <p:spPr>
          <a:xfrm flipV="1">
            <a:off x="6674177" y="3198902"/>
            <a:ext cx="480768" cy="1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Verbindingslijn: gebogen 17">
            <a:extLst>
              <a:ext uri="{FF2B5EF4-FFF2-40B4-BE49-F238E27FC236}">
                <a16:creationId xmlns:a16="http://schemas.microsoft.com/office/drawing/2014/main" id="{3BA4BB6D-139A-4A9A-1D92-622CE96E647D}"/>
              </a:ext>
            </a:extLst>
          </p:cNvPr>
          <p:cNvCxnSpPr>
            <a:stCxn id="7" idx="3"/>
            <a:endCxn id="8" idx="1"/>
          </p:cNvCxnSpPr>
          <p:nvPr/>
        </p:nvCxnSpPr>
        <p:spPr>
          <a:xfrm flipH="1">
            <a:off x="3195687" y="3198902"/>
            <a:ext cx="6466788" cy="2136669"/>
          </a:xfrm>
          <a:prstGeom prst="bentConnector5">
            <a:avLst>
              <a:gd name="adj1" fmla="val -3535"/>
              <a:gd name="adj2" fmla="val 60699"/>
              <a:gd name="adj3" fmla="val 10353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Rechte verbindingslijn met pijl 19">
            <a:extLst>
              <a:ext uri="{FF2B5EF4-FFF2-40B4-BE49-F238E27FC236}">
                <a16:creationId xmlns:a16="http://schemas.microsoft.com/office/drawing/2014/main" id="{17C741FC-AA35-3955-24EC-2ED143FC593A}"/>
              </a:ext>
            </a:extLst>
          </p:cNvPr>
          <p:cNvCxnSpPr>
            <a:stCxn id="8" idx="3"/>
            <a:endCxn id="10" idx="1"/>
          </p:cNvCxnSpPr>
          <p:nvPr/>
        </p:nvCxnSpPr>
        <p:spPr>
          <a:xfrm>
            <a:off x="6674177" y="5335571"/>
            <a:ext cx="631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Verbindingslijn: gebogen 21">
            <a:extLst>
              <a:ext uri="{FF2B5EF4-FFF2-40B4-BE49-F238E27FC236}">
                <a16:creationId xmlns:a16="http://schemas.microsoft.com/office/drawing/2014/main" id="{51308C62-A4B1-4036-4AA1-0782C6F5C0FC}"/>
              </a:ext>
            </a:extLst>
          </p:cNvPr>
          <p:cNvCxnSpPr>
            <a:stCxn id="10" idx="2"/>
            <a:endCxn id="6" idx="1"/>
          </p:cNvCxnSpPr>
          <p:nvPr/>
        </p:nvCxnSpPr>
        <p:spPr>
          <a:xfrm rot="5400000" flipH="1">
            <a:off x="4513120" y="1883041"/>
            <a:ext cx="2653571" cy="5288438"/>
          </a:xfrm>
          <a:prstGeom prst="bentConnector4">
            <a:avLst>
              <a:gd name="adj1" fmla="val -23891"/>
              <a:gd name="adj2" fmla="val 1086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Rechte verbindingslijn met pijl 25">
            <a:extLst>
              <a:ext uri="{FF2B5EF4-FFF2-40B4-BE49-F238E27FC236}">
                <a16:creationId xmlns:a16="http://schemas.microsoft.com/office/drawing/2014/main" id="{018CA0CD-5EC2-DEE7-B0B8-C5E750F85C2D}"/>
              </a:ext>
            </a:extLst>
          </p:cNvPr>
          <p:cNvCxnSpPr>
            <a:stCxn id="10" idx="3"/>
            <a:endCxn id="5" idx="2"/>
          </p:cNvCxnSpPr>
          <p:nvPr/>
        </p:nvCxnSpPr>
        <p:spPr>
          <a:xfrm>
            <a:off x="9662475" y="5335571"/>
            <a:ext cx="4901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kstvak 27">
            <a:extLst>
              <a:ext uri="{FF2B5EF4-FFF2-40B4-BE49-F238E27FC236}">
                <a16:creationId xmlns:a16="http://schemas.microsoft.com/office/drawing/2014/main" id="{AF208E37-06BB-E75C-761F-77D8F65E600F}"/>
              </a:ext>
            </a:extLst>
          </p:cNvPr>
          <p:cNvSpPr txBox="1"/>
          <p:nvPr/>
        </p:nvSpPr>
        <p:spPr>
          <a:xfrm>
            <a:off x="9594501" y="4966238"/>
            <a:ext cx="558166" cy="369332"/>
          </a:xfrm>
          <a:prstGeom prst="rect">
            <a:avLst/>
          </a:prstGeom>
          <a:noFill/>
        </p:spPr>
        <p:txBody>
          <a:bodyPr wrap="none" rtlCol="0">
            <a:spAutoFit/>
          </a:bodyPr>
          <a:lstStyle/>
          <a:p>
            <a:r>
              <a:rPr lang="nl-BE" dirty="0"/>
              <a:t>NEE</a:t>
            </a:r>
          </a:p>
        </p:txBody>
      </p:sp>
      <p:sp>
        <p:nvSpPr>
          <p:cNvPr id="29" name="Tekstvak 28">
            <a:extLst>
              <a:ext uri="{FF2B5EF4-FFF2-40B4-BE49-F238E27FC236}">
                <a16:creationId xmlns:a16="http://schemas.microsoft.com/office/drawing/2014/main" id="{3CC228F3-F059-459B-313E-271CD1782C3E}"/>
              </a:ext>
            </a:extLst>
          </p:cNvPr>
          <p:cNvSpPr txBox="1"/>
          <p:nvPr/>
        </p:nvSpPr>
        <p:spPr>
          <a:xfrm>
            <a:off x="7925958" y="5897300"/>
            <a:ext cx="387478" cy="369332"/>
          </a:xfrm>
          <a:prstGeom prst="rect">
            <a:avLst/>
          </a:prstGeom>
          <a:noFill/>
        </p:spPr>
        <p:txBody>
          <a:bodyPr wrap="none" rtlCol="0">
            <a:spAutoFit/>
          </a:bodyPr>
          <a:lstStyle/>
          <a:p>
            <a:r>
              <a:rPr lang="nl-BE" dirty="0"/>
              <a:t>JA</a:t>
            </a:r>
          </a:p>
        </p:txBody>
      </p:sp>
    </p:spTree>
    <p:extLst>
      <p:ext uri="{BB962C8B-B14F-4D97-AF65-F5344CB8AC3E}">
        <p14:creationId xmlns:p14="http://schemas.microsoft.com/office/powerpoint/2010/main" val="2156095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1AB5F3-8C23-014B-8C42-E3BED9B806DD}"/>
              </a:ext>
            </a:extLst>
          </p:cNvPr>
          <p:cNvSpPr>
            <a:spLocks noGrp="1"/>
          </p:cNvSpPr>
          <p:nvPr>
            <p:ph type="title"/>
          </p:nvPr>
        </p:nvSpPr>
        <p:spPr/>
        <p:txBody>
          <a:bodyPr/>
          <a:lstStyle/>
          <a:p>
            <a:r>
              <a:rPr lang="nl-BE" dirty="0"/>
              <a:t>Analyse – </a:t>
            </a:r>
            <a:r>
              <a:rPr lang="nl-BE" sz="3600" dirty="0">
                <a:solidFill>
                  <a:srgbClr val="7030A0"/>
                </a:solidFill>
                <a:latin typeface="+mn-lt"/>
              </a:rPr>
              <a:t>2. Functioneel ontwerp</a:t>
            </a:r>
            <a:endParaRPr lang="nl-BE" sz="3600" dirty="0">
              <a:solidFill>
                <a:srgbClr val="7030A0"/>
              </a:solidFill>
            </a:endParaRPr>
          </a:p>
        </p:txBody>
      </p:sp>
      <p:sp>
        <p:nvSpPr>
          <p:cNvPr id="3" name="Tijdelijke aanduiding voor inhoud 2">
            <a:extLst>
              <a:ext uri="{FF2B5EF4-FFF2-40B4-BE49-F238E27FC236}">
                <a16:creationId xmlns:a16="http://schemas.microsoft.com/office/drawing/2014/main" id="{7D2FEA63-3E16-CC46-903B-6D8CCE9760F7}"/>
              </a:ext>
            </a:extLst>
          </p:cNvPr>
          <p:cNvSpPr>
            <a:spLocks noGrp="1"/>
          </p:cNvSpPr>
          <p:nvPr>
            <p:ph idx="1"/>
          </p:nvPr>
        </p:nvSpPr>
        <p:spPr/>
        <p:txBody>
          <a:bodyPr/>
          <a:lstStyle/>
          <a:p>
            <a:r>
              <a:rPr lang="nl-BE" dirty="0"/>
              <a:t>Beschrijft de oplossing op het niveau van de eindgebruikers</a:t>
            </a:r>
          </a:p>
          <a:p>
            <a:pPr lvl="1"/>
            <a:r>
              <a:rPr lang="nl-BE" dirty="0"/>
              <a:t>Lijst met alle functionaliteiten die de applicatie zal bevatten</a:t>
            </a:r>
          </a:p>
          <a:p>
            <a:pPr lvl="1"/>
            <a:r>
              <a:rPr lang="nl-BE" dirty="0"/>
              <a:t>Screenshots/Mock-ups die een idee geven hoe de applicatie er zal uitzien</a:t>
            </a:r>
          </a:p>
          <a:p>
            <a:pPr lvl="1"/>
            <a:r>
              <a:rPr lang="nl-BE" dirty="0"/>
              <a:t>Beschrijving van functionaliteiten gebeurt op basis van use cases</a:t>
            </a:r>
          </a:p>
          <a:p>
            <a:pPr lvl="1"/>
            <a:endParaRPr lang="nl-BE" dirty="0"/>
          </a:p>
          <a:p>
            <a:pPr marL="0" indent="0">
              <a:buNone/>
            </a:pPr>
            <a:r>
              <a:rPr lang="nl-BE" i="1" dirty="0"/>
              <a:t>Een </a:t>
            </a:r>
            <a:r>
              <a:rPr lang="nl-BE" b="1" i="1" dirty="0"/>
              <a:t>use case </a:t>
            </a:r>
            <a:r>
              <a:rPr lang="nl-BE" i="1" dirty="0"/>
              <a:t>beschrijft hoe de applicatie functioneert op basis van een extern signaal en geeft dus aan wat een bepaalde gebruiker met de applicatie kan doen. Het beschrijft met andere woorden de interactie tussen systeem en gebruiker.</a:t>
            </a:r>
          </a:p>
          <a:p>
            <a:pPr marL="0" indent="0">
              <a:buNone/>
            </a:pPr>
            <a:endParaRPr lang="nl-BE" dirty="0"/>
          </a:p>
        </p:txBody>
      </p:sp>
    </p:spTree>
    <p:extLst>
      <p:ext uri="{BB962C8B-B14F-4D97-AF65-F5344CB8AC3E}">
        <p14:creationId xmlns:p14="http://schemas.microsoft.com/office/powerpoint/2010/main" val="975159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6B229ED-4203-A94F-82F4-0A3FE26C5B1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Use case</a:t>
            </a:r>
          </a:p>
        </p:txBody>
      </p:sp>
      <p:pic>
        <p:nvPicPr>
          <p:cNvPr id="4" name="Afbeelding 3">
            <a:extLst>
              <a:ext uri="{FF2B5EF4-FFF2-40B4-BE49-F238E27FC236}">
                <a16:creationId xmlns:a16="http://schemas.microsoft.com/office/drawing/2014/main" id="{07BA1B2A-B88D-0040-8D13-E4D1B608ED33}"/>
              </a:ext>
            </a:extLst>
          </p:cNvPr>
          <p:cNvPicPr>
            <a:picLocks noChangeAspect="1"/>
          </p:cNvPicPr>
          <p:nvPr/>
        </p:nvPicPr>
        <p:blipFill>
          <a:blip r:embed="rId2"/>
          <a:stretch>
            <a:fillRect/>
          </a:stretch>
        </p:blipFill>
        <p:spPr>
          <a:xfrm>
            <a:off x="4038600" y="1100126"/>
            <a:ext cx="7188199" cy="4654359"/>
          </a:xfrm>
          <a:prstGeom prst="rect">
            <a:avLst/>
          </a:prstGeom>
        </p:spPr>
      </p:pic>
    </p:spTree>
    <p:extLst>
      <p:ext uri="{BB962C8B-B14F-4D97-AF65-F5344CB8AC3E}">
        <p14:creationId xmlns:p14="http://schemas.microsoft.com/office/powerpoint/2010/main" val="2011288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B229ED-4203-A94F-82F4-0A3FE26C5B1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Use case</a:t>
            </a:r>
          </a:p>
        </p:txBody>
      </p:sp>
      <p:pic>
        <p:nvPicPr>
          <p:cNvPr id="6" name="Picture 4" descr="Use case diagram - Wikipedia">
            <a:extLst>
              <a:ext uri="{FF2B5EF4-FFF2-40B4-BE49-F238E27FC236}">
                <a16:creationId xmlns:a16="http://schemas.microsoft.com/office/drawing/2014/main" id="{C6E66340-A9A1-4418-A015-F1A7592D86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5524" y="672867"/>
            <a:ext cx="5570989" cy="5570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856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3A569A-644B-6D46-A674-BDE8C4F13BA0}"/>
              </a:ext>
            </a:extLst>
          </p:cNvPr>
          <p:cNvSpPr>
            <a:spLocks noGrp="1"/>
          </p:cNvSpPr>
          <p:nvPr>
            <p:ph type="title"/>
          </p:nvPr>
        </p:nvSpPr>
        <p:spPr/>
        <p:txBody>
          <a:bodyPr/>
          <a:lstStyle/>
          <a:p>
            <a:r>
              <a:rPr lang="nl-BE" dirty="0"/>
              <a:t>Analyse – </a:t>
            </a:r>
            <a:r>
              <a:rPr lang="nl-BE" sz="3600" dirty="0">
                <a:solidFill>
                  <a:srgbClr val="7030A0"/>
                </a:solidFill>
                <a:latin typeface="+mn-lt"/>
              </a:rPr>
              <a:t>2. Functioneel ontwerp</a:t>
            </a:r>
            <a:endParaRPr lang="nl-BE" sz="3600" dirty="0">
              <a:solidFill>
                <a:srgbClr val="7030A0"/>
              </a:solidFill>
            </a:endParaRPr>
          </a:p>
        </p:txBody>
      </p:sp>
      <p:sp>
        <p:nvSpPr>
          <p:cNvPr id="3" name="Tijdelijke aanduiding voor inhoud 2">
            <a:extLst>
              <a:ext uri="{FF2B5EF4-FFF2-40B4-BE49-F238E27FC236}">
                <a16:creationId xmlns:a16="http://schemas.microsoft.com/office/drawing/2014/main" id="{3C843B51-F4A3-6144-9FC6-03762772ABE1}"/>
              </a:ext>
            </a:extLst>
          </p:cNvPr>
          <p:cNvSpPr>
            <a:spLocks noGrp="1"/>
          </p:cNvSpPr>
          <p:nvPr>
            <p:ph idx="1"/>
          </p:nvPr>
        </p:nvSpPr>
        <p:spPr/>
        <p:txBody>
          <a:bodyPr/>
          <a:lstStyle/>
          <a:p>
            <a:r>
              <a:rPr lang="nl-BE" dirty="0"/>
              <a:t>Oplijsten van mogelijke waarden voor drop-down lijstjes, inhoud van formulieren en mails, foutboodschappen, vertalingen,…</a:t>
            </a:r>
          </a:p>
          <a:p>
            <a:r>
              <a:rPr lang="nl-BE" dirty="0"/>
              <a:t>Beschrijven van business logica voor algoritmen en functies indien nodig</a:t>
            </a:r>
          </a:p>
          <a:p>
            <a:pPr marL="0" indent="0">
              <a:buNone/>
            </a:pPr>
            <a:endParaRPr lang="nl-BE" dirty="0"/>
          </a:p>
        </p:txBody>
      </p:sp>
      <p:pic>
        <p:nvPicPr>
          <p:cNvPr id="4" name="Afbeelding 3">
            <a:extLst>
              <a:ext uri="{FF2B5EF4-FFF2-40B4-BE49-F238E27FC236}">
                <a16:creationId xmlns:a16="http://schemas.microsoft.com/office/drawing/2014/main" id="{2A0F9C00-0A65-454E-9201-54EC73578306}"/>
              </a:ext>
            </a:extLst>
          </p:cNvPr>
          <p:cNvPicPr>
            <a:picLocks noChangeAspect="1"/>
          </p:cNvPicPr>
          <p:nvPr/>
        </p:nvPicPr>
        <p:blipFill>
          <a:blip r:embed="rId2"/>
          <a:stretch>
            <a:fillRect/>
          </a:stretch>
        </p:blipFill>
        <p:spPr>
          <a:xfrm>
            <a:off x="2144992" y="3429000"/>
            <a:ext cx="7331563" cy="2996967"/>
          </a:xfrm>
          <a:prstGeom prst="rect">
            <a:avLst/>
          </a:prstGeom>
        </p:spPr>
      </p:pic>
    </p:spTree>
    <p:extLst>
      <p:ext uri="{BB962C8B-B14F-4D97-AF65-F5344CB8AC3E}">
        <p14:creationId xmlns:p14="http://schemas.microsoft.com/office/powerpoint/2010/main" val="3394216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737378-D7C7-B640-8A70-DA61BC61F3F5}"/>
              </a:ext>
            </a:extLst>
          </p:cNvPr>
          <p:cNvSpPr>
            <a:spLocks noGrp="1"/>
          </p:cNvSpPr>
          <p:nvPr>
            <p:ph type="title"/>
          </p:nvPr>
        </p:nvSpPr>
        <p:spPr/>
        <p:txBody>
          <a:bodyPr/>
          <a:lstStyle/>
          <a:p>
            <a:r>
              <a:rPr lang="nl-BE" dirty="0"/>
              <a:t>Analyse – </a:t>
            </a:r>
            <a:r>
              <a:rPr lang="nl-BE" sz="3600" dirty="0">
                <a:solidFill>
                  <a:srgbClr val="7030A0"/>
                </a:solidFill>
                <a:latin typeface="+mn-lt"/>
              </a:rPr>
              <a:t>3. Technisch ontwerp</a:t>
            </a:r>
            <a:endParaRPr lang="nl-BE" sz="3600" dirty="0">
              <a:solidFill>
                <a:srgbClr val="7030A0"/>
              </a:solidFill>
            </a:endParaRPr>
          </a:p>
        </p:txBody>
      </p:sp>
      <p:sp>
        <p:nvSpPr>
          <p:cNvPr id="3" name="Tijdelijke aanduiding voor inhoud 2">
            <a:extLst>
              <a:ext uri="{FF2B5EF4-FFF2-40B4-BE49-F238E27FC236}">
                <a16:creationId xmlns:a16="http://schemas.microsoft.com/office/drawing/2014/main" id="{CC91B4EC-0675-154B-9D24-C316AD78A5B8}"/>
              </a:ext>
            </a:extLst>
          </p:cNvPr>
          <p:cNvSpPr>
            <a:spLocks noGrp="1"/>
          </p:cNvSpPr>
          <p:nvPr>
            <p:ph idx="1"/>
          </p:nvPr>
        </p:nvSpPr>
        <p:spPr/>
        <p:txBody>
          <a:bodyPr>
            <a:normAutofit/>
          </a:bodyPr>
          <a:lstStyle/>
          <a:p>
            <a:r>
              <a:rPr lang="nl-BE" dirty="0"/>
              <a:t>Beschrijft technische details zonder code op te nemen maar eventuele programmalogica kan opgenomen worden</a:t>
            </a:r>
          </a:p>
          <a:p>
            <a:r>
              <a:rPr lang="nl-BE" dirty="0"/>
              <a:t>Tabelwaarden, parameters, instellingen</a:t>
            </a:r>
          </a:p>
          <a:p>
            <a:endParaRPr lang="nl-BE" dirty="0"/>
          </a:p>
          <a:p>
            <a:pPr lvl="1"/>
            <a:endParaRPr lang="nl-BE" dirty="0"/>
          </a:p>
        </p:txBody>
      </p:sp>
      <p:sp>
        <p:nvSpPr>
          <p:cNvPr id="4" name="Rechthoek 3">
            <a:extLst>
              <a:ext uri="{FF2B5EF4-FFF2-40B4-BE49-F238E27FC236}">
                <a16:creationId xmlns:a16="http://schemas.microsoft.com/office/drawing/2014/main" id="{F1A2F88D-D47A-3DE7-6AF6-FB064DB62C4B}"/>
              </a:ext>
            </a:extLst>
          </p:cNvPr>
          <p:cNvSpPr/>
          <p:nvPr/>
        </p:nvSpPr>
        <p:spPr>
          <a:xfrm>
            <a:off x="6096000" y="3374679"/>
            <a:ext cx="4736841" cy="17821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400" b="0" i="0" dirty="0" err="1">
                <a:solidFill>
                  <a:schemeClr val="bg1"/>
                </a:solidFill>
                <a:effectLst/>
                <a:latin typeface="Google Sans"/>
              </a:rPr>
              <a:t>Unified</a:t>
            </a:r>
            <a:r>
              <a:rPr lang="nl-NL" sz="2400" b="0" i="0" dirty="0">
                <a:solidFill>
                  <a:schemeClr val="bg1"/>
                </a:solidFill>
                <a:effectLst/>
                <a:latin typeface="Google Sans"/>
              </a:rPr>
              <a:t> </a:t>
            </a:r>
            <a:r>
              <a:rPr lang="nl-NL" sz="2400" b="0" i="0" dirty="0" err="1">
                <a:solidFill>
                  <a:schemeClr val="bg1"/>
                </a:solidFill>
                <a:effectLst/>
                <a:latin typeface="Google Sans"/>
              </a:rPr>
              <a:t>Modeling</a:t>
            </a:r>
            <a:r>
              <a:rPr lang="nl-NL" sz="2400" b="0" i="0" dirty="0">
                <a:solidFill>
                  <a:schemeClr val="bg1"/>
                </a:solidFill>
                <a:effectLst/>
                <a:latin typeface="Google Sans"/>
              </a:rPr>
              <a:t> Language (UML): biedt een manier om het gedrag en de structuur van een systeem of proces te visualiseren</a:t>
            </a:r>
            <a:endParaRPr lang="nl-BE" sz="2400" dirty="0">
              <a:solidFill>
                <a:schemeClr val="bg1"/>
              </a:solidFill>
            </a:endParaRPr>
          </a:p>
        </p:txBody>
      </p:sp>
    </p:spTree>
    <p:extLst>
      <p:ext uri="{BB962C8B-B14F-4D97-AF65-F5344CB8AC3E}">
        <p14:creationId xmlns:p14="http://schemas.microsoft.com/office/powerpoint/2010/main" val="969397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B493A8-CBAA-9D41-B495-5BA95380F2EA}"/>
              </a:ext>
            </a:extLst>
          </p:cNvPr>
          <p:cNvSpPr>
            <a:spLocks noGrp="1"/>
          </p:cNvSpPr>
          <p:nvPr>
            <p:ph type="title"/>
          </p:nvPr>
        </p:nvSpPr>
        <p:spPr/>
        <p:txBody>
          <a:bodyPr/>
          <a:lstStyle/>
          <a:p>
            <a:r>
              <a:rPr lang="nl-BE" dirty="0"/>
              <a:t>Analyse – </a:t>
            </a:r>
            <a:r>
              <a:rPr lang="nl-BE" sz="3600" dirty="0">
                <a:solidFill>
                  <a:srgbClr val="7030A0"/>
                </a:solidFill>
                <a:latin typeface="+mn-lt"/>
              </a:rPr>
              <a:t>3. Technisch ontwerp</a:t>
            </a:r>
            <a:endParaRPr lang="nl-BE" sz="3600" dirty="0">
              <a:solidFill>
                <a:srgbClr val="7030A0"/>
              </a:solidFill>
            </a:endParaRPr>
          </a:p>
        </p:txBody>
      </p:sp>
      <p:sp>
        <p:nvSpPr>
          <p:cNvPr id="3" name="Tijdelijke aanduiding voor inhoud 2">
            <a:extLst>
              <a:ext uri="{FF2B5EF4-FFF2-40B4-BE49-F238E27FC236}">
                <a16:creationId xmlns:a16="http://schemas.microsoft.com/office/drawing/2014/main" id="{BE174B0D-C36D-FC4C-AF6B-664D8B1DE97E}"/>
              </a:ext>
            </a:extLst>
          </p:cNvPr>
          <p:cNvSpPr>
            <a:spLocks noGrp="1"/>
          </p:cNvSpPr>
          <p:nvPr>
            <p:ph idx="1"/>
          </p:nvPr>
        </p:nvSpPr>
        <p:spPr/>
        <p:txBody>
          <a:bodyPr>
            <a:normAutofit/>
          </a:bodyPr>
          <a:lstStyle/>
          <a:p>
            <a:r>
              <a:rPr lang="nl-BE" dirty="0">
                <a:solidFill>
                  <a:srgbClr val="0070C0"/>
                </a:solidFill>
              </a:rPr>
              <a:t>UML</a:t>
            </a:r>
            <a:r>
              <a:rPr lang="nl-BE" dirty="0"/>
              <a:t> – diagrammen</a:t>
            </a:r>
          </a:p>
          <a:p>
            <a:pPr lvl="1">
              <a:lnSpc>
                <a:spcPct val="100000"/>
              </a:lnSpc>
            </a:pPr>
            <a:r>
              <a:rPr lang="nl-BE" sz="2000" i="1" u="sng" dirty="0">
                <a:solidFill>
                  <a:srgbClr val="C00000"/>
                </a:solidFill>
              </a:rPr>
              <a:t>Klassendiagram</a:t>
            </a:r>
            <a:r>
              <a:rPr lang="nl-BE" sz="2000" dirty="0"/>
              <a:t>: beschrijft de klassen die een softwaresysteem vormen en het statische verband ertussen. De klassen worden gedefinieerd in termen van hun naam, attributen (of gegevens), en gedrag (of methodes).</a:t>
            </a:r>
          </a:p>
          <a:p>
            <a:pPr lvl="1">
              <a:lnSpc>
                <a:spcPct val="100000"/>
              </a:lnSpc>
            </a:pPr>
            <a:r>
              <a:rPr lang="nl-BE" sz="2000" i="1" u="sng" dirty="0" err="1">
                <a:solidFill>
                  <a:srgbClr val="C00000"/>
                </a:solidFill>
              </a:rPr>
              <a:t>Sequence</a:t>
            </a:r>
            <a:r>
              <a:rPr lang="nl-BE" sz="2000" i="1" u="sng" dirty="0">
                <a:solidFill>
                  <a:srgbClr val="C00000"/>
                </a:solidFill>
              </a:rPr>
              <a:t> diagram</a:t>
            </a:r>
            <a:r>
              <a:rPr lang="nl-BE" sz="2000" dirty="0"/>
              <a:t>: beschrijft de samenwerking tussen objecten die wordt uitgevoerd als reeks berichten tussen deze objecten. Het </a:t>
            </a:r>
            <a:r>
              <a:rPr lang="nl-BE" sz="2000" dirty="0" err="1"/>
              <a:t>sequence</a:t>
            </a:r>
            <a:r>
              <a:rPr lang="nl-BE" sz="2000" dirty="0"/>
              <a:t> diagram beschrijft de gedetailleerde implementatie van één enkele use case (of één variatie van één enkele use case).</a:t>
            </a:r>
          </a:p>
          <a:p>
            <a:pPr lvl="1">
              <a:lnSpc>
                <a:spcPct val="100000"/>
              </a:lnSpc>
            </a:pPr>
            <a:r>
              <a:rPr lang="nl-BE" sz="2000" i="1" u="sng" dirty="0">
                <a:solidFill>
                  <a:srgbClr val="C00000"/>
                </a:solidFill>
              </a:rPr>
              <a:t>Activity diagram</a:t>
            </a:r>
            <a:r>
              <a:rPr lang="nl-BE" sz="2000" dirty="0"/>
              <a:t>: beschrijft de verschillende activiteiten die binnen (een deel van) een applicatie of systeem uitgevoerd worden.</a:t>
            </a:r>
          </a:p>
          <a:p>
            <a:pPr lvl="1">
              <a:lnSpc>
                <a:spcPct val="100000"/>
              </a:lnSpc>
            </a:pPr>
            <a:r>
              <a:rPr lang="nl-BE" sz="2000" i="1" u="sng" dirty="0">
                <a:solidFill>
                  <a:srgbClr val="C00000"/>
                </a:solidFill>
              </a:rPr>
              <a:t>Toestandsdiagram</a:t>
            </a:r>
            <a:r>
              <a:rPr lang="nl-BE" sz="2000" dirty="0"/>
              <a:t>: beschrijft de toestanden waarin een object zich kan bevinden tijdens de levensloop van dat object.</a:t>
            </a:r>
          </a:p>
          <a:p>
            <a:pPr lvl="1"/>
            <a:endParaRPr lang="nl-BE" dirty="0"/>
          </a:p>
        </p:txBody>
      </p:sp>
    </p:spTree>
    <p:extLst>
      <p:ext uri="{BB962C8B-B14F-4D97-AF65-F5344CB8AC3E}">
        <p14:creationId xmlns:p14="http://schemas.microsoft.com/office/powerpoint/2010/main" val="728157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260526-EDF5-0246-A000-D06808DAC904}"/>
              </a:ext>
            </a:extLst>
          </p:cNvPr>
          <p:cNvSpPr>
            <a:spLocks noGrp="1"/>
          </p:cNvSpPr>
          <p:nvPr>
            <p:ph type="title"/>
          </p:nvPr>
        </p:nvSpPr>
        <p:spPr/>
        <p:txBody>
          <a:bodyPr/>
          <a:lstStyle/>
          <a:p>
            <a:r>
              <a:rPr lang="nl-BE" dirty="0"/>
              <a:t>Leerdoelen – Hoofdstuk 9</a:t>
            </a:r>
          </a:p>
        </p:txBody>
      </p:sp>
      <p:sp>
        <p:nvSpPr>
          <p:cNvPr id="3" name="Tijdelijke aanduiding voor inhoud 2">
            <a:extLst>
              <a:ext uri="{FF2B5EF4-FFF2-40B4-BE49-F238E27FC236}">
                <a16:creationId xmlns:a16="http://schemas.microsoft.com/office/drawing/2014/main" id="{F512A698-85A8-3847-8B9D-48B86BB344BA}"/>
              </a:ext>
            </a:extLst>
          </p:cNvPr>
          <p:cNvSpPr>
            <a:spLocks noGrp="1"/>
          </p:cNvSpPr>
          <p:nvPr>
            <p:ph idx="1"/>
          </p:nvPr>
        </p:nvSpPr>
        <p:spPr/>
        <p:txBody>
          <a:bodyPr/>
          <a:lstStyle/>
          <a:p>
            <a:pPr marL="0" indent="0">
              <a:buNone/>
            </a:pPr>
            <a:r>
              <a:rPr lang="nl-BE" dirty="0"/>
              <a:t>Op het einde van dit hoofdstuk:</a:t>
            </a:r>
          </a:p>
          <a:p>
            <a:r>
              <a:rPr lang="nl-BE" dirty="0"/>
              <a:t>… kan ik de verschillende activiteiten benoemen die typisch zijn voor de </a:t>
            </a:r>
            <a:r>
              <a:rPr lang="nl-BE" b="1" dirty="0">
                <a:solidFill>
                  <a:srgbClr val="0070C0"/>
                </a:solidFill>
              </a:rPr>
              <a:t>analyse- &amp; ontwerpfase</a:t>
            </a:r>
            <a:r>
              <a:rPr lang="nl-BE" dirty="0"/>
              <a:t>;</a:t>
            </a:r>
          </a:p>
          <a:p>
            <a:r>
              <a:rPr lang="nl-BE" dirty="0"/>
              <a:t>… onderscheid ik de verschillende </a:t>
            </a:r>
            <a:r>
              <a:rPr lang="nl-BE" b="1" dirty="0">
                <a:solidFill>
                  <a:srgbClr val="0070C0"/>
                </a:solidFill>
              </a:rPr>
              <a:t>onderdelen van de blueprint </a:t>
            </a:r>
            <a:r>
              <a:rPr lang="nl-BE" dirty="0"/>
              <a:t>en begrijp ik het belang van elk afzonderlijk onderdeel binnen het project;</a:t>
            </a:r>
          </a:p>
          <a:p>
            <a:r>
              <a:rPr lang="nl-BE" dirty="0"/>
              <a:t>… begrijp ik het </a:t>
            </a:r>
            <a:r>
              <a:rPr lang="nl-BE" b="1" dirty="0">
                <a:solidFill>
                  <a:srgbClr val="0070C0"/>
                </a:solidFill>
              </a:rPr>
              <a:t>belang van de blueprint </a:t>
            </a:r>
            <a:r>
              <a:rPr lang="nl-BE" dirty="0"/>
              <a:t>binnen een project en identificeer ik de verschillende activiteiten die afhankelijk zijn van de blueprint in de verschillende projectfases.</a:t>
            </a:r>
          </a:p>
          <a:p>
            <a:endParaRPr lang="nl-BE" dirty="0"/>
          </a:p>
        </p:txBody>
      </p:sp>
    </p:spTree>
    <p:extLst>
      <p:ext uri="{BB962C8B-B14F-4D97-AF65-F5344CB8AC3E}">
        <p14:creationId xmlns:p14="http://schemas.microsoft.com/office/powerpoint/2010/main" val="1567947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ballon: rechthoek met afgeronde hoeken 3">
            <a:extLst>
              <a:ext uri="{FF2B5EF4-FFF2-40B4-BE49-F238E27FC236}">
                <a16:creationId xmlns:a16="http://schemas.microsoft.com/office/drawing/2014/main" id="{DA1EC4DC-DA25-BB39-D7E0-543CD6DDFB69}"/>
              </a:ext>
            </a:extLst>
          </p:cNvPr>
          <p:cNvSpPr/>
          <p:nvPr/>
        </p:nvSpPr>
        <p:spPr>
          <a:xfrm>
            <a:off x="3530535" y="4860172"/>
            <a:ext cx="3101418" cy="1451728"/>
          </a:xfrm>
          <a:prstGeom prst="wedgeRoundRectCallout">
            <a:avLst>
              <a:gd name="adj1" fmla="val -51532"/>
              <a:gd name="adj2" fmla="val -1764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t>Logica en gegevens worden georganiseerd rond objecten</a:t>
            </a:r>
          </a:p>
        </p:txBody>
      </p:sp>
      <p:sp>
        <p:nvSpPr>
          <p:cNvPr id="3" name="Tijdelijke aanduiding voor inhoud 2">
            <a:extLst>
              <a:ext uri="{FF2B5EF4-FFF2-40B4-BE49-F238E27FC236}">
                <a16:creationId xmlns:a16="http://schemas.microsoft.com/office/drawing/2014/main" id="{5E21058A-3928-BC36-9F21-0A9DBF6889B6}"/>
              </a:ext>
            </a:extLst>
          </p:cNvPr>
          <p:cNvSpPr>
            <a:spLocks noGrp="1"/>
          </p:cNvSpPr>
          <p:nvPr>
            <p:ph idx="1"/>
          </p:nvPr>
        </p:nvSpPr>
        <p:spPr>
          <a:xfrm>
            <a:off x="838200" y="1825625"/>
            <a:ext cx="5506039" cy="4351338"/>
          </a:xfrm>
        </p:spPr>
        <p:txBody>
          <a:bodyPr/>
          <a:lstStyle/>
          <a:p>
            <a:pPr marL="0" indent="0">
              <a:buNone/>
            </a:pPr>
            <a:r>
              <a:rPr lang="nl-BE" b="1" i="0" dirty="0" err="1">
                <a:solidFill>
                  <a:srgbClr val="4D5156"/>
                </a:solidFill>
                <a:effectLst/>
                <a:latin typeface="arial" panose="020B0604020202020204" pitchFamily="34" charset="0"/>
              </a:rPr>
              <a:t>Unified</a:t>
            </a:r>
            <a:r>
              <a:rPr lang="nl-BE" b="1" i="0" dirty="0">
                <a:solidFill>
                  <a:srgbClr val="4D5156"/>
                </a:solidFill>
                <a:effectLst/>
                <a:latin typeface="arial" panose="020B0604020202020204" pitchFamily="34" charset="0"/>
              </a:rPr>
              <a:t> </a:t>
            </a:r>
            <a:r>
              <a:rPr lang="nl-BE" b="1" i="0" dirty="0" err="1">
                <a:solidFill>
                  <a:srgbClr val="4D5156"/>
                </a:solidFill>
                <a:effectLst/>
                <a:latin typeface="arial" panose="020B0604020202020204" pitchFamily="34" charset="0"/>
              </a:rPr>
              <a:t>Modeling</a:t>
            </a:r>
            <a:r>
              <a:rPr lang="nl-BE" b="1" i="0" dirty="0">
                <a:solidFill>
                  <a:srgbClr val="4D5156"/>
                </a:solidFill>
                <a:effectLst/>
                <a:latin typeface="arial" panose="020B0604020202020204" pitchFamily="34" charset="0"/>
              </a:rPr>
              <a:t> Language </a:t>
            </a:r>
            <a:r>
              <a:rPr lang="nl-BE" b="0" i="0" dirty="0">
                <a:solidFill>
                  <a:srgbClr val="4D5156"/>
                </a:solidFill>
                <a:effectLst/>
                <a:latin typeface="arial" panose="020B0604020202020204" pitchFamily="34" charset="0"/>
              </a:rPr>
              <a:t>(UML) is een taal om objectgeoriënteerde analyses en ontwerpen voor een informatiesysteem te kunnen maken.</a:t>
            </a:r>
            <a:endParaRPr lang="nl-BE" dirty="0">
              <a:solidFill>
                <a:srgbClr val="4D5156"/>
              </a:solidFill>
              <a:latin typeface="arial" panose="020B0604020202020204" pitchFamily="34" charset="0"/>
            </a:endParaRPr>
          </a:p>
          <a:p>
            <a:pPr marL="0" indent="0">
              <a:buNone/>
            </a:pPr>
            <a:r>
              <a:rPr lang="nl-BE" dirty="0">
                <a:solidFill>
                  <a:srgbClr val="4D5156"/>
                </a:solidFill>
                <a:latin typeface="arial" panose="020B0604020202020204" pitchFamily="34" charset="0"/>
              </a:rPr>
              <a:t>(bron: wikipedia.nl)</a:t>
            </a:r>
            <a:endParaRPr lang="nl-BE" dirty="0"/>
          </a:p>
        </p:txBody>
      </p:sp>
      <p:pic>
        <p:nvPicPr>
          <p:cNvPr id="6" name="Afbeelding 5">
            <a:extLst>
              <a:ext uri="{FF2B5EF4-FFF2-40B4-BE49-F238E27FC236}">
                <a16:creationId xmlns:a16="http://schemas.microsoft.com/office/drawing/2014/main" id="{6692E447-D0FF-027C-B594-EEC6AE1E983D}"/>
              </a:ext>
            </a:extLst>
          </p:cNvPr>
          <p:cNvPicPr>
            <a:picLocks noChangeAspect="1"/>
          </p:cNvPicPr>
          <p:nvPr/>
        </p:nvPicPr>
        <p:blipFill>
          <a:blip r:embed="rId2"/>
          <a:stretch>
            <a:fillRect/>
          </a:stretch>
        </p:blipFill>
        <p:spPr>
          <a:xfrm>
            <a:off x="7190078" y="803226"/>
            <a:ext cx="4038600" cy="1752600"/>
          </a:xfrm>
          <a:prstGeom prst="rect">
            <a:avLst/>
          </a:prstGeom>
        </p:spPr>
      </p:pic>
    </p:spTree>
    <p:extLst>
      <p:ext uri="{BB962C8B-B14F-4D97-AF65-F5344CB8AC3E}">
        <p14:creationId xmlns:p14="http://schemas.microsoft.com/office/powerpoint/2010/main" val="39599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0561717-80FA-C54D-B1CF-59D535D34689}"/>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2800" dirty="0" err="1">
                <a:solidFill>
                  <a:srgbClr val="FFFFFF"/>
                </a:solidFill>
              </a:rPr>
              <a:t>Voorbeeld</a:t>
            </a:r>
            <a:r>
              <a:rPr lang="en-US" sz="2800" dirty="0">
                <a:solidFill>
                  <a:srgbClr val="FFFFFF"/>
                </a:solidFill>
              </a:rPr>
              <a:t> </a:t>
            </a:r>
            <a:r>
              <a:rPr lang="en-US" sz="2800" dirty="0" err="1">
                <a:solidFill>
                  <a:srgbClr val="FFFFFF"/>
                </a:solidFill>
              </a:rPr>
              <a:t>klassendiagram</a:t>
            </a:r>
            <a:endParaRPr lang="en-US" sz="2800" dirty="0">
              <a:solidFill>
                <a:srgbClr val="FFFFFF"/>
              </a:solidFill>
            </a:endParaRP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fbeelding 3">
            <a:extLst>
              <a:ext uri="{FF2B5EF4-FFF2-40B4-BE49-F238E27FC236}">
                <a16:creationId xmlns:a16="http://schemas.microsoft.com/office/drawing/2014/main" id="{AD1A691F-1DDD-EE41-A533-47C7253BC6FA}"/>
              </a:ext>
            </a:extLst>
          </p:cNvPr>
          <p:cNvPicPr>
            <a:picLocks noChangeAspect="1"/>
          </p:cNvPicPr>
          <p:nvPr/>
        </p:nvPicPr>
        <p:blipFill rotWithShape="1">
          <a:blip r:embed="rId2"/>
          <a:srcRect t="6770"/>
          <a:stretch/>
        </p:blipFill>
        <p:spPr>
          <a:xfrm>
            <a:off x="976251" y="942538"/>
            <a:ext cx="7163222" cy="4808332"/>
          </a:xfrm>
          <a:prstGeom prst="rect">
            <a:avLst/>
          </a:prstGeom>
          <a:effectLst/>
        </p:spPr>
      </p:pic>
      <p:sp>
        <p:nvSpPr>
          <p:cNvPr id="3" name="Tekstballon: rechthoek met afgeronde hoeken 2">
            <a:extLst>
              <a:ext uri="{FF2B5EF4-FFF2-40B4-BE49-F238E27FC236}">
                <a16:creationId xmlns:a16="http://schemas.microsoft.com/office/drawing/2014/main" id="{C82C83B6-2007-D27C-63CA-41A09DCE5DA1}"/>
              </a:ext>
            </a:extLst>
          </p:cNvPr>
          <p:cNvSpPr/>
          <p:nvPr/>
        </p:nvSpPr>
        <p:spPr>
          <a:xfrm>
            <a:off x="2892490" y="618681"/>
            <a:ext cx="2360645" cy="1198237"/>
          </a:xfrm>
          <a:prstGeom prst="wedgeRoundRectCallout">
            <a:avLst>
              <a:gd name="adj1" fmla="val 18297"/>
              <a:gd name="adj2" fmla="val 7885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nl-NL" sz="2000" b="1" dirty="0"/>
              <a:t>Klasse:</a:t>
            </a:r>
          </a:p>
          <a:p>
            <a:r>
              <a:rPr lang="nl-NL" dirty="0"/>
              <a:t>Naam</a:t>
            </a:r>
          </a:p>
          <a:p>
            <a:r>
              <a:rPr lang="nl-NL" dirty="0"/>
              <a:t>Attributen (gegevens)</a:t>
            </a:r>
          </a:p>
          <a:p>
            <a:r>
              <a:rPr lang="nl-NL" dirty="0"/>
              <a:t>Gedrag (methodes)</a:t>
            </a:r>
          </a:p>
        </p:txBody>
      </p:sp>
    </p:spTree>
    <p:extLst>
      <p:ext uri="{BB962C8B-B14F-4D97-AF65-F5344CB8AC3E}">
        <p14:creationId xmlns:p14="http://schemas.microsoft.com/office/powerpoint/2010/main" val="1804315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2DF34DC-2619-3847-9C54-B6CF9A37BE83}"/>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dirty="0" err="1">
                <a:solidFill>
                  <a:srgbClr val="FFFFFF"/>
                </a:solidFill>
              </a:rPr>
              <a:t>Voorbeeld</a:t>
            </a:r>
            <a:r>
              <a:rPr lang="en-US" sz="3600" dirty="0">
                <a:solidFill>
                  <a:srgbClr val="FFFFFF"/>
                </a:solidFill>
              </a:rPr>
              <a:t> sequence diagram</a:t>
            </a: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fbeelding 3">
            <a:extLst>
              <a:ext uri="{FF2B5EF4-FFF2-40B4-BE49-F238E27FC236}">
                <a16:creationId xmlns:a16="http://schemas.microsoft.com/office/drawing/2014/main" id="{BC6D4966-05AB-C24B-8920-29030593A5ED}"/>
              </a:ext>
            </a:extLst>
          </p:cNvPr>
          <p:cNvPicPr>
            <a:picLocks noChangeAspect="1"/>
          </p:cNvPicPr>
          <p:nvPr/>
        </p:nvPicPr>
        <p:blipFill rotWithShape="1">
          <a:blip r:embed="rId2"/>
          <a:srcRect l="18017" r="21275"/>
          <a:stretch/>
        </p:blipFill>
        <p:spPr>
          <a:xfrm>
            <a:off x="976251" y="942538"/>
            <a:ext cx="7163222" cy="4808332"/>
          </a:xfrm>
          <a:prstGeom prst="rect">
            <a:avLst/>
          </a:prstGeom>
          <a:effectLst/>
        </p:spPr>
      </p:pic>
      <p:pic>
        <p:nvPicPr>
          <p:cNvPr id="3" name="Afbeelding 2" descr="Afbeelding met tekst, document, handschrift, Afdrukken&#10;&#10;Automatisch gegenereerde beschrijving">
            <a:extLst>
              <a:ext uri="{FF2B5EF4-FFF2-40B4-BE49-F238E27FC236}">
                <a16:creationId xmlns:a16="http://schemas.microsoft.com/office/drawing/2014/main" id="{8DFE71F3-872B-C457-F0A0-0477423C5FC1}"/>
              </a:ext>
            </a:extLst>
          </p:cNvPr>
          <p:cNvPicPr>
            <a:picLocks noChangeAspect="1"/>
          </p:cNvPicPr>
          <p:nvPr/>
        </p:nvPicPr>
        <p:blipFill>
          <a:blip r:embed="rId3"/>
          <a:stretch>
            <a:fillRect/>
          </a:stretch>
        </p:blipFill>
        <p:spPr>
          <a:xfrm>
            <a:off x="91992" y="913357"/>
            <a:ext cx="8931740" cy="4866694"/>
          </a:xfrm>
          <a:prstGeom prst="rect">
            <a:avLst/>
          </a:prstGeom>
        </p:spPr>
      </p:pic>
    </p:spTree>
    <p:extLst>
      <p:ext uri="{BB962C8B-B14F-4D97-AF65-F5344CB8AC3E}">
        <p14:creationId xmlns:p14="http://schemas.microsoft.com/office/powerpoint/2010/main" val="3527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3A3B2B-3889-7943-A1E1-8966A5394A16}"/>
              </a:ext>
            </a:extLst>
          </p:cNvPr>
          <p:cNvSpPr>
            <a:spLocks noGrp="1"/>
          </p:cNvSpPr>
          <p:nvPr>
            <p:ph type="title"/>
          </p:nvPr>
        </p:nvSpPr>
        <p:spPr/>
        <p:txBody>
          <a:bodyPr/>
          <a:lstStyle/>
          <a:p>
            <a:r>
              <a:rPr lang="nl-BE" dirty="0"/>
              <a:t>Analyse – </a:t>
            </a:r>
            <a:r>
              <a:rPr lang="nl-BE" sz="3600" dirty="0">
                <a:solidFill>
                  <a:srgbClr val="7030A0"/>
                </a:solidFill>
                <a:latin typeface="+mn-lt"/>
              </a:rPr>
              <a:t>4. Security, autorisaties en rollen</a:t>
            </a:r>
          </a:p>
        </p:txBody>
      </p:sp>
      <p:sp>
        <p:nvSpPr>
          <p:cNvPr id="3" name="Tijdelijke aanduiding voor inhoud 2">
            <a:extLst>
              <a:ext uri="{FF2B5EF4-FFF2-40B4-BE49-F238E27FC236}">
                <a16:creationId xmlns:a16="http://schemas.microsoft.com/office/drawing/2014/main" id="{ABD54902-A080-6D4E-B815-F43F7DF39E7B}"/>
              </a:ext>
            </a:extLst>
          </p:cNvPr>
          <p:cNvSpPr>
            <a:spLocks noGrp="1"/>
          </p:cNvSpPr>
          <p:nvPr>
            <p:ph idx="1"/>
          </p:nvPr>
        </p:nvSpPr>
        <p:spPr>
          <a:xfrm>
            <a:off x="838199" y="1825625"/>
            <a:ext cx="6317609" cy="4351338"/>
          </a:xfrm>
        </p:spPr>
        <p:txBody>
          <a:bodyPr>
            <a:noAutofit/>
          </a:bodyPr>
          <a:lstStyle/>
          <a:p>
            <a:r>
              <a:rPr lang="nl-BE" sz="2000" dirty="0"/>
              <a:t>Beveiliging van de applicatie is belangrijker dan ooit: privacy, gevoelige data, concurrentiële data,…</a:t>
            </a:r>
          </a:p>
          <a:p>
            <a:r>
              <a:rPr lang="nl-BE" sz="2000" dirty="0"/>
              <a:t>Zowel bij externe als interne applicaties van belang</a:t>
            </a:r>
          </a:p>
          <a:p>
            <a:r>
              <a:rPr lang="nl-BE" sz="2000" dirty="0"/>
              <a:t>Ook </a:t>
            </a:r>
            <a:r>
              <a:rPr lang="nl-BE" sz="2000" dirty="0">
                <a:solidFill>
                  <a:srgbClr val="0070C0"/>
                </a:solidFill>
              </a:rPr>
              <a:t>autorisaties en rollen</a:t>
            </a:r>
            <a:r>
              <a:rPr lang="nl-BE" sz="2000" dirty="0"/>
              <a:t> moeten worden opgenomen:</a:t>
            </a:r>
          </a:p>
          <a:p>
            <a:pPr lvl="1"/>
            <a:r>
              <a:rPr lang="nl-BE" sz="2000" u="sng" dirty="0"/>
              <a:t>Autorisaties</a:t>
            </a:r>
            <a:r>
              <a:rPr lang="nl-BE" sz="2000" dirty="0"/>
              <a:t>: een gebruiker krijgt enkel toegang tot die gegevens en transacties die hij nodig heeft om zijn job te kunnen doen</a:t>
            </a:r>
          </a:p>
          <a:p>
            <a:pPr lvl="1"/>
            <a:r>
              <a:rPr lang="nl-BE" sz="2000" u="sng" dirty="0"/>
              <a:t>Rollen</a:t>
            </a:r>
            <a:r>
              <a:rPr lang="nl-BE" sz="2000" dirty="0"/>
              <a:t>: set van autorisaties die regelt tot welke acties, data en objecten een gebruiker toegang zal hebben</a:t>
            </a:r>
          </a:p>
          <a:p>
            <a:pPr lvl="1"/>
            <a:r>
              <a:rPr lang="nl-BE" sz="2000" dirty="0"/>
              <a:t>Rechtstreeks of structureel (op basis van de organisatiestructuur)</a:t>
            </a:r>
          </a:p>
          <a:p>
            <a:pPr lvl="1"/>
            <a:r>
              <a:rPr lang="nl-BE" sz="2000" dirty="0"/>
              <a:t>Eenvoudig te bepalen wanneer er gebruik werd gemaakt van swimlanes</a:t>
            </a:r>
          </a:p>
        </p:txBody>
      </p:sp>
      <p:pic>
        <p:nvPicPr>
          <p:cNvPr id="5122" name="Picture 2" descr="Autorisatiebeheer: 5 veelvoorkomende problemen en hoe ze te voorkomen">
            <a:extLst>
              <a:ext uri="{FF2B5EF4-FFF2-40B4-BE49-F238E27FC236}">
                <a16:creationId xmlns:a16="http://schemas.microsoft.com/office/drawing/2014/main" id="{C0B778DA-3DD9-41C5-BB7D-3E4C90A645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3950" y="2463189"/>
            <a:ext cx="4357302" cy="2905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583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F82659-2A14-8A46-A05A-F7B741BE2AFC}"/>
              </a:ext>
            </a:extLst>
          </p:cNvPr>
          <p:cNvSpPr>
            <a:spLocks noGrp="1"/>
          </p:cNvSpPr>
          <p:nvPr>
            <p:ph type="title"/>
          </p:nvPr>
        </p:nvSpPr>
        <p:spPr/>
        <p:txBody>
          <a:bodyPr/>
          <a:lstStyle/>
          <a:p>
            <a:r>
              <a:rPr lang="nl-BE" dirty="0"/>
              <a:t>Analyse – </a:t>
            </a:r>
            <a:r>
              <a:rPr lang="nl-BE" sz="3600" dirty="0">
                <a:solidFill>
                  <a:srgbClr val="7030A0"/>
                </a:solidFill>
                <a:latin typeface="+mn-lt"/>
              </a:rPr>
              <a:t>4. Security, autorisaties en rollen</a:t>
            </a:r>
            <a:endParaRPr lang="nl-BE" sz="3600" dirty="0">
              <a:solidFill>
                <a:srgbClr val="7030A0"/>
              </a:solidFill>
            </a:endParaRPr>
          </a:p>
        </p:txBody>
      </p:sp>
      <p:pic>
        <p:nvPicPr>
          <p:cNvPr id="4" name="Afbeelding 3">
            <a:extLst>
              <a:ext uri="{FF2B5EF4-FFF2-40B4-BE49-F238E27FC236}">
                <a16:creationId xmlns:a16="http://schemas.microsoft.com/office/drawing/2014/main" id="{F87EC543-93CF-B24A-B31F-837651185DC4}"/>
              </a:ext>
            </a:extLst>
          </p:cNvPr>
          <p:cNvPicPr>
            <a:picLocks noChangeAspect="1"/>
          </p:cNvPicPr>
          <p:nvPr/>
        </p:nvPicPr>
        <p:blipFill rotWithShape="1">
          <a:blip r:embed="rId2"/>
          <a:srcRect b="5502"/>
          <a:stretch/>
        </p:blipFill>
        <p:spPr>
          <a:xfrm>
            <a:off x="2727937" y="1702026"/>
            <a:ext cx="6130838" cy="2762018"/>
          </a:xfrm>
          <a:prstGeom prst="rect">
            <a:avLst/>
          </a:prstGeom>
        </p:spPr>
      </p:pic>
      <p:pic>
        <p:nvPicPr>
          <p:cNvPr id="5" name="Afbeelding 4">
            <a:extLst>
              <a:ext uri="{FF2B5EF4-FFF2-40B4-BE49-F238E27FC236}">
                <a16:creationId xmlns:a16="http://schemas.microsoft.com/office/drawing/2014/main" id="{A167B47A-CC05-B342-AA9E-D3B76C6CFCDF}"/>
              </a:ext>
            </a:extLst>
          </p:cNvPr>
          <p:cNvPicPr>
            <a:picLocks noChangeAspect="1"/>
          </p:cNvPicPr>
          <p:nvPr/>
        </p:nvPicPr>
        <p:blipFill rotWithShape="1">
          <a:blip r:embed="rId3"/>
          <a:srcRect t="17655"/>
          <a:stretch/>
        </p:blipFill>
        <p:spPr>
          <a:xfrm>
            <a:off x="2702769" y="4464043"/>
            <a:ext cx="6064580" cy="1198525"/>
          </a:xfrm>
          <a:prstGeom prst="rect">
            <a:avLst/>
          </a:prstGeom>
        </p:spPr>
      </p:pic>
    </p:spTree>
    <p:extLst>
      <p:ext uri="{BB962C8B-B14F-4D97-AF65-F5344CB8AC3E}">
        <p14:creationId xmlns:p14="http://schemas.microsoft.com/office/powerpoint/2010/main" val="1237353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23A950-4E7B-164E-AAAB-5B35BDBAB958}"/>
              </a:ext>
            </a:extLst>
          </p:cNvPr>
          <p:cNvSpPr>
            <a:spLocks noGrp="1"/>
          </p:cNvSpPr>
          <p:nvPr>
            <p:ph type="title"/>
          </p:nvPr>
        </p:nvSpPr>
        <p:spPr/>
        <p:txBody>
          <a:bodyPr/>
          <a:lstStyle/>
          <a:p>
            <a:r>
              <a:rPr lang="nl-BE" dirty="0" err="1"/>
              <a:t>Analysedoc</a:t>
            </a:r>
            <a:r>
              <a:rPr lang="nl-BE" dirty="0"/>
              <a:t> – </a:t>
            </a:r>
            <a:r>
              <a:rPr lang="nl-BE" sz="3600" dirty="0">
                <a:solidFill>
                  <a:srgbClr val="7030A0"/>
                </a:solidFill>
                <a:latin typeface="+mn-lt"/>
              </a:rPr>
              <a:t>5. Interfaces</a:t>
            </a:r>
          </a:p>
        </p:txBody>
      </p:sp>
      <p:sp>
        <p:nvSpPr>
          <p:cNvPr id="3" name="Tijdelijke aanduiding voor inhoud 2">
            <a:extLst>
              <a:ext uri="{FF2B5EF4-FFF2-40B4-BE49-F238E27FC236}">
                <a16:creationId xmlns:a16="http://schemas.microsoft.com/office/drawing/2014/main" id="{3E103810-B2D9-7845-B013-1B181BCCC61F}"/>
              </a:ext>
            </a:extLst>
          </p:cNvPr>
          <p:cNvSpPr>
            <a:spLocks noGrp="1"/>
          </p:cNvSpPr>
          <p:nvPr>
            <p:ph idx="1"/>
          </p:nvPr>
        </p:nvSpPr>
        <p:spPr/>
        <p:txBody>
          <a:bodyPr>
            <a:normAutofit lnSpcReduction="10000"/>
          </a:bodyPr>
          <a:lstStyle/>
          <a:p>
            <a:r>
              <a:rPr lang="nl-BE" dirty="0">
                <a:solidFill>
                  <a:srgbClr val="0070C0"/>
                </a:solidFill>
              </a:rPr>
              <a:t>Connectie </a:t>
            </a:r>
            <a:r>
              <a:rPr lang="nl-BE" dirty="0"/>
              <a:t>tussen twee systemen waarbij data van het ene naart het andere systeem wordt gestuurd</a:t>
            </a:r>
          </a:p>
          <a:p>
            <a:r>
              <a:rPr lang="nl-BE" dirty="0"/>
              <a:t>Beschrijving van </a:t>
            </a:r>
            <a:r>
              <a:rPr lang="nl-BE" dirty="0">
                <a:solidFill>
                  <a:srgbClr val="0070C0"/>
                </a:solidFill>
              </a:rPr>
              <a:t>conversieregels </a:t>
            </a:r>
            <a:r>
              <a:rPr lang="nl-BE" dirty="0"/>
              <a:t>is noodzakelijk</a:t>
            </a:r>
          </a:p>
          <a:p>
            <a:r>
              <a:rPr lang="nl-BE" dirty="0"/>
              <a:t>Gegevensuitwisseling moet </a:t>
            </a:r>
            <a:r>
              <a:rPr lang="nl-BE" dirty="0">
                <a:solidFill>
                  <a:srgbClr val="0070C0"/>
                </a:solidFill>
              </a:rPr>
              <a:t>gemonitord</a:t>
            </a:r>
            <a:r>
              <a:rPr lang="nl-BE" dirty="0"/>
              <a:t> worden via een procedure van opvolging</a:t>
            </a:r>
          </a:p>
          <a:p>
            <a:pPr lvl="1"/>
            <a:r>
              <a:rPr lang="nl-BE" dirty="0"/>
              <a:t>Als er iets misloopt in de connectie moet dit gedetecteerd en opgelost worden!</a:t>
            </a:r>
          </a:p>
          <a:p>
            <a:r>
              <a:rPr lang="nl-BE" dirty="0"/>
              <a:t>Definiëren van </a:t>
            </a:r>
            <a:r>
              <a:rPr lang="nl-BE" dirty="0">
                <a:solidFill>
                  <a:srgbClr val="0070C0"/>
                </a:solidFill>
              </a:rPr>
              <a:t>master systeem</a:t>
            </a:r>
            <a:r>
              <a:rPr lang="nl-BE" dirty="0"/>
              <a:t>: </a:t>
            </a:r>
          </a:p>
          <a:p>
            <a:pPr marL="0" indent="0">
              <a:buNone/>
            </a:pPr>
            <a:r>
              <a:rPr lang="nl-BE" dirty="0"/>
              <a:t>systeem dat de wijzigingen in data doorvoert </a:t>
            </a:r>
          </a:p>
          <a:p>
            <a:pPr marL="0" indent="0">
              <a:buNone/>
            </a:pPr>
            <a:r>
              <a:rPr lang="nl-BE" dirty="0"/>
              <a:t>en doorstuurt</a:t>
            </a:r>
          </a:p>
        </p:txBody>
      </p:sp>
      <p:sp>
        <p:nvSpPr>
          <p:cNvPr id="4" name="Tekstballon: rechthoek met afgeronde hoeken 3">
            <a:extLst>
              <a:ext uri="{FF2B5EF4-FFF2-40B4-BE49-F238E27FC236}">
                <a16:creationId xmlns:a16="http://schemas.microsoft.com/office/drawing/2014/main" id="{C588C2B0-BA35-6BB7-64A5-EA5E9E29243B}"/>
              </a:ext>
            </a:extLst>
          </p:cNvPr>
          <p:cNvSpPr/>
          <p:nvPr/>
        </p:nvSpPr>
        <p:spPr>
          <a:xfrm>
            <a:off x="7879463" y="4433957"/>
            <a:ext cx="3208866" cy="2235200"/>
          </a:xfrm>
          <a:prstGeom prst="wedgeRoundRectCallout">
            <a:avLst>
              <a:gd name="adj1" fmla="val -100009"/>
              <a:gd name="adj2" fmla="val -2921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Een communicatie of besturing waarbij een apparaat of proces (= de master) een of meer andere apparaten of processen (= de </a:t>
            </a:r>
            <a:r>
              <a:rPr lang="nl-NL" dirty="0" err="1"/>
              <a:t>slaves</a:t>
            </a:r>
            <a:r>
              <a:rPr lang="nl-NL" dirty="0"/>
              <a:t>) bestuurt</a:t>
            </a:r>
          </a:p>
          <a:p>
            <a:pPr algn="ctr"/>
            <a:endParaRPr lang="nl-NL" dirty="0"/>
          </a:p>
          <a:p>
            <a:pPr algn="ctr"/>
            <a:r>
              <a:rPr lang="nl-NL" dirty="0"/>
              <a:t>Bron: wikipedia.nl</a:t>
            </a:r>
            <a:endParaRPr lang="nl-BE" dirty="0"/>
          </a:p>
        </p:txBody>
      </p:sp>
    </p:spTree>
    <p:extLst>
      <p:ext uri="{BB962C8B-B14F-4D97-AF65-F5344CB8AC3E}">
        <p14:creationId xmlns:p14="http://schemas.microsoft.com/office/powerpoint/2010/main" val="1064025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1C950-D77F-A448-AEBB-F9332F5B717E}"/>
              </a:ext>
            </a:extLst>
          </p:cNvPr>
          <p:cNvSpPr>
            <a:spLocks noGrp="1"/>
          </p:cNvSpPr>
          <p:nvPr>
            <p:ph type="title"/>
          </p:nvPr>
        </p:nvSpPr>
        <p:spPr/>
        <p:txBody>
          <a:bodyPr/>
          <a:lstStyle/>
          <a:p>
            <a:r>
              <a:rPr lang="nl-BE" dirty="0"/>
              <a:t>Analyse – </a:t>
            </a:r>
            <a:r>
              <a:rPr lang="nl-BE" sz="3600" dirty="0">
                <a:solidFill>
                  <a:srgbClr val="7030A0"/>
                </a:solidFill>
                <a:latin typeface="+mn-lt"/>
              </a:rPr>
              <a:t>6. Datamigratie</a:t>
            </a:r>
          </a:p>
        </p:txBody>
      </p:sp>
      <p:sp>
        <p:nvSpPr>
          <p:cNvPr id="3" name="Tijdelijke aanduiding voor inhoud 2">
            <a:extLst>
              <a:ext uri="{FF2B5EF4-FFF2-40B4-BE49-F238E27FC236}">
                <a16:creationId xmlns:a16="http://schemas.microsoft.com/office/drawing/2014/main" id="{C419A2D9-431E-EF4D-9D7B-4B338859BD73}"/>
              </a:ext>
            </a:extLst>
          </p:cNvPr>
          <p:cNvSpPr>
            <a:spLocks noGrp="1"/>
          </p:cNvSpPr>
          <p:nvPr>
            <p:ph idx="1"/>
          </p:nvPr>
        </p:nvSpPr>
        <p:spPr>
          <a:xfrm>
            <a:off x="838199" y="1518408"/>
            <a:ext cx="5982051" cy="4658556"/>
          </a:xfrm>
        </p:spPr>
        <p:txBody>
          <a:bodyPr>
            <a:normAutofit fontScale="92500"/>
          </a:bodyPr>
          <a:lstStyle/>
          <a:p>
            <a:r>
              <a:rPr lang="nl-BE" sz="2200" dirty="0"/>
              <a:t>Wanneer er een nieuwe applicatie wordt ontwikkeld om de oude te vervangen, moet de oude data vaak mee overgezet worden:</a:t>
            </a:r>
          </a:p>
          <a:p>
            <a:r>
              <a:rPr lang="nl-BE" sz="2200" dirty="0">
                <a:solidFill>
                  <a:srgbClr val="0070C0"/>
                </a:solidFill>
              </a:rPr>
              <a:t>Welke gegevens </a:t>
            </a:r>
            <a:r>
              <a:rPr lang="nl-BE" sz="2200" dirty="0"/>
              <a:t>moeten overgezet worden? 	</a:t>
            </a:r>
          </a:p>
          <a:p>
            <a:pPr lvl="1"/>
            <a:r>
              <a:rPr lang="nl-BE" sz="2200" dirty="0"/>
              <a:t>Welke periode?</a:t>
            </a:r>
          </a:p>
          <a:p>
            <a:pPr lvl="1"/>
            <a:r>
              <a:rPr lang="nl-BE" sz="2200" dirty="0"/>
              <a:t>Wordt alle data nog gebruikt in het nieuwe systeem?</a:t>
            </a:r>
          </a:p>
          <a:p>
            <a:pPr lvl="1"/>
            <a:r>
              <a:rPr lang="nl-BE" sz="2200" dirty="0"/>
              <a:t>Conversieregels</a:t>
            </a:r>
          </a:p>
          <a:p>
            <a:r>
              <a:rPr lang="nl-BE" sz="2200" dirty="0">
                <a:solidFill>
                  <a:srgbClr val="0070C0"/>
                </a:solidFill>
              </a:rPr>
              <a:t>Wie zal de gegevens aanleveren en in welk formaat</a:t>
            </a:r>
            <a:r>
              <a:rPr lang="nl-BE" sz="2200" dirty="0"/>
              <a:t>?</a:t>
            </a:r>
          </a:p>
          <a:p>
            <a:pPr lvl="1"/>
            <a:r>
              <a:rPr lang="nl-BE" sz="2200" dirty="0"/>
              <a:t>Meestal dient de klant de data aan te leveren en te controleren</a:t>
            </a:r>
          </a:p>
          <a:p>
            <a:pPr lvl="1"/>
            <a:r>
              <a:rPr lang="nl-BE" sz="2200" dirty="0"/>
              <a:t>Marge inbouwen om data te controleren en te verbeteren</a:t>
            </a:r>
          </a:p>
          <a:p>
            <a:pPr lvl="1"/>
            <a:r>
              <a:rPr lang="nl-BE" sz="2200" dirty="0"/>
              <a:t>Eventuele download uit het oude systeem</a:t>
            </a:r>
          </a:p>
          <a:p>
            <a:pPr lvl="1"/>
            <a:endParaRPr lang="nl-BE" dirty="0"/>
          </a:p>
        </p:txBody>
      </p:sp>
      <p:pic>
        <p:nvPicPr>
          <p:cNvPr id="4" name="Afbeelding 3">
            <a:extLst>
              <a:ext uri="{FF2B5EF4-FFF2-40B4-BE49-F238E27FC236}">
                <a16:creationId xmlns:a16="http://schemas.microsoft.com/office/drawing/2014/main" id="{D937AC68-01B3-4B04-AF3A-4A543217CB17}"/>
              </a:ext>
            </a:extLst>
          </p:cNvPr>
          <p:cNvPicPr>
            <a:picLocks noChangeAspect="1"/>
          </p:cNvPicPr>
          <p:nvPr/>
        </p:nvPicPr>
        <p:blipFill>
          <a:blip r:embed="rId2"/>
          <a:stretch>
            <a:fillRect/>
          </a:stretch>
        </p:blipFill>
        <p:spPr>
          <a:xfrm>
            <a:off x="7004869" y="1604723"/>
            <a:ext cx="4771394" cy="2242963"/>
          </a:xfrm>
          <a:prstGeom prst="rect">
            <a:avLst/>
          </a:prstGeom>
        </p:spPr>
      </p:pic>
    </p:spTree>
    <p:extLst>
      <p:ext uri="{BB962C8B-B14F-4D97-AF65-F5344CB8AC3E}">
        <p14:creationId xmlns:p14="http://schemas.microsoft.com/office/powerpoint/2010/main" val="965049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C9D16C-5899-CF44-92C9-94C0EF0015DA}"/>
              </a:ext>
            </a:extLst>
          </p:cNvPr>
          <p:cNvSpPr>
            <a:spLocks noGrp="1"/>
          </p:cNvSpPr>
          <p:nvPr>
            <p:ph type="title"/>
          </p:nvPr>
        </p:nvSpPr>
        <p:spPr/>
        <p:txBody>
          <a:bodyPr/>
          <a:lstStyle/>
          <a:p>
            <a:r>
              <a:rPr lang="nl-BE" dirty="0"/>
              <a:t>Analyse - </a:t>
            </a:r>
            <a:r>
              <a:rPr lang="nl-BE" sz="3600" dirty="0">
                <a:solidFill>
                  <a:srgbClr val="7030A0"/>
                </a:solidFill>
                <a:latin typeface="+mn-lt"/>
              </a:rPr>
              <a:t>6. Datamigratie</a:t>
            </a:r>
          </a:p>
        </p:txBody>
      </p:sp>
      <p:sp>
        <p:nvSpPr>
          <p:cNvPr id="3" name="Tijdelijke aanduiding voor inhoud 2">
            <a:extLst>
              <a:ext uri="{FF2B5EF4-FFF2-40B4-BE49-F238E27FC236}">
                <a16:creationId xmlns:a16="http://schemas.microsoft.com/office/drawing/2014/main" id="{018716EE-8734-E54A-BC5A-025B9D9E9DE4}"/>
              </a:ext>
            </a:extLst>
          </p:cNvPr>
          <p:cNvSpPr>
            <a:spLocks noGrp="1"/>
          </p:cNvSpPr>
          <p:nvPr>
            <p:ph idx="1"/>
          </p:nvPr>
        </p:nvSpPr>
        <p:spPr/>
        <p:txBody>
          <a:bodyPr/>
          <a:lstStyle/>
          <a:p>
            <a:r>
              <a:rPr lang="nl-BE" dirty="0">
                <a:solidFill>
                  <a:srgbClr val="0070C0"/>
                </a:solidFill>
              </a:rPr>
              <a:t>Wanneer</a:t>
            </a:r>
            <a:r>
              <a:rPr lang="nl-BE" dirty="0"/>
              <a:t> worden de data overgezet en hoeveel testruns worden er voorzien?</a:t>
            </a:r>
          </a:p>
          <a:p>
            <a:pPr lvl="1"/>
            <a:r>
              <a:rPr lang="nl-BE" dirty="0"/>
              <a:t>Data overzetten vergt een goede voorbereiding en wordt best ook getest</a:t>
            </a:r>
          </a:p>
          <a:p>
            <a:pPr lvl="1"/>
            <a:r>
              <a:rPr lang="nl-BE" dirty="0"/>
              <a:t>Kwaliteitscheck kan ook via testloads in testsysteem</a:t>
            </a:r>
          </a:p>
          <a:p>
            <a:pPr lvl="1"/>
            <a:r>
              <a:rPr lang="nl-BE" dirty="0"/>
              <a:t>Meest voorkomende problemen komen uit niet compatibele formaten</a:t>
            </a:r>
          </a:p>
          <a:p>
            <a:r>
              <a:rPr lang="nl-BE" dirty="0">
                <a:solidFill>
                  <a:srgbClr val="0070C0"/>
                </a:solidFill>
              </a:rPr>
              <a:t>Hoe </a:t>
            </a:r>
            <a:r>
              <a:rPr lang="nl-BE" dirty="0"/>
              <a:t>worden de gegevens overgezet?</a:t>
            </a:r>
          </a:p>
          <a:p>
            <a:pPr lvl="1"/>
            <a:r>
              <a:rPr lang="nl-BE" dirty="0"/>
              <a:t>Bij voorkeur automatisch</a:t>
            </a:r>
          </a:p>
          <a:p>
            <a:pPr lvl="1"/>
            <a:r>
              <a:rPr lang="nl-BE" dirty="0"/>
              <a:t>Kost voor ontwikkelen automatische upload</a:t>
            </a:r>
          </a:p>
          <a:p>
            <a:pPr lvl="1"/>
            <a:r>
              <a:rPr lang="nl-BE" dirty="0"/>
              <a:t>Soms interessanter om het manueel over te zetten</a:t>
            </a:r>
          </a:p>
          <a:p>
            <a:r>
              <a:rPr lang="nl-BE" dirty="0"/>
              <a:t>Cruciale activiteit bij go-live</a:t>
            </a:r>
          </a:p>
        </p:txBody>
      </p:sp>
    </p:spTree>
    <p:extLst>
      <p:ext uri="{BB962C8B-B14F-4D97-AF65-F5344CB8AC3E}">
        <p14:creationId xmlns:p14="http://schemas.microsoft.com/office/powerpoint/2010/main" val="21306477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7D8F11-5518-7D49-A2B6-EAE404D36B79}"/>
              </a:ext>
            </a:extLst>
          </p:cNvPr>
          <p:cNvSpPr>
            <a:spLocks noGrp="1"/>
          </p:cNvSpPr>
          <p:nvPr>
            <p:ph type="title"/>
          </p:nvPr>
        </p:nvSpPr>
        <p:spPr/>
        <p:txBody>
          <a:bodyPr/>
          <a:lstStyle/>
          <a:p>
            <a:r>
              <a:rPr lang="nl-BE" dirty="0"/>
              <a:t>Analyse – </a:t>
            </a:r>
            <a:r>
              <a:rPr lang="nl-BE" sz="3600" dirty="0">
                <a:solidFill>
                  <a:srgbClr val="7030A0"/>
                </a:solidFill>
                <a:latin typeface="+mn-lt"/>
              </a:rPr>
              <a:t>7. Systeemarchitectuur</a:t>
            </a:r>
          </a:p>
        </p:txBody>
      </p:sp>
      <p:sp>
        <p:nvSpPr>
          <p:cNvPr id="3" name="Tijdelijke aanduiding voor inhoud 2">
            <a:extLst>
              <a:ext uri="{FF2B5EF4-FFF2-40B4-BE49-F238E27FC236}">
                <a16:creationId xmlns:a16="http://schemas.microsoft.com/office/drawing/2014/main" id="{0397774E-AA8C-C544-BF5D-C3E9E6B3E547}"/>
              </a:ext>
            </a:extLst>
          </p:cNvPr>
          <p:cNvSpPr>
            <a:spLocks noGrp="1"/>
          </p:cNvSpPr>
          <p:nvPr>
            <p:ph idx="1"/>
          </p:nvPr>
        </p:nvSpPr>
        <p:spPr/>
        <p:txBody>
          <a:bodyPr/>
          <a:lstStyle/>
          <a:p>
            <a:r>
              <a:rPr lang="nl-BE" dirty="0"/>
              <a:t>Opzet van de applicatie en de verschillende randapplicaties en –systemen</a:t>
            </a:r>
          </a:p>
          <a:p>
            <a:r>
              <a:rPr lang="nl-BE" dirty="0"/>
              <a:t>Beschrijving van de impact op de huidige architectuur</a:t>
            </a:r>
          </a:p>
          <a:p>
            <a:r>
              <a:rPr lang="nl-BE" dirty="0"/>
              <a:t>Beschrijving van de benodigde hard- en software</a:t>
            </a:r>
          </a:p>
          <a:p>
            <a:r>
              <a:rPr lang="nl-BE" dirty="0"/>
              <a:t>Opmaken van een architectuurschema zodat de IT-afdeling kan zien of dit past binnen de huidige opzet en de keuzes die het bedrijf maakt op technisch vlak</a:t>
            </a:r>
          </a:p>
        </p:txBody>
      </p:sp>
    </p:spTree>
    <p:extLst>
      <p:ext uri="{BB962C8B-B14F-4D97-AF65-F5344CB8AC3E}">
        <p14:creationId xmlns:p14="http://schemas.microsoft.com/office/powerpoint/2010/main" val="17566992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03F05111-BB74-3EDA-2EB2-26BF67B96278}"/>
              </a:ext>
            </a:extLst>
          </p:cNvPr>
          <p:cNvPicPr>
            <a:picLocks noChangeAspect="1"/>
          </p:cNvPicPr>
          <p:nvPr/>
        </p:nvPicPr>
        <p:blipFill>
          <a:blip r:embed="rId2"/>
          <a:stretch>
            <a:fillRect/>
          </a:stretch>
        </p:blipFill>
        <p:spPr>
          <a:xfrm>
            <a:off x="161459" y="113637"/>
            <a:ext cx="6052127" cy="3513483"/>
          </a:xfrm>
          <a:prstGeom prst="rect">
            <a:avLst/>
          </a:prstGeom>
        </p:spPr>
      </p:pic>
      <p:pic>
        <p:nvPicPr>
          <p:cNvPr id="6" name="Afbeelding 5">
            <a:extLst>
              <a:ext uri="{FF2B5EF4-FFF2-40B4-BE49-F238E27FC236}">
                <a16:creationId xmlns:a16="http://schemas.microsoft.com/office/drawing/2014/main" id="{5885CD5C-9861-0FAB-1B5D-BD9B3F3ACFD8}"/>
              </a:ext>
            </a:extLst>
          </p:cNvPr>
          <p:cNvPicPr>
            <a:picLocks noChangeAspect="1"/>
          </p:cNvPicPr>
          <p:nvPr/>
        </p:nvPicPr>
        <p:blipFill>
          <a:blip r:embed="rId3"/>
          <a:stretch>
            <a:fillRect/>
          </a:stretch>
        </p:blipFill>
        <p:spPr>
          <a:xfrm>
            <a:off x="6371241" y="1981200"/>
            <a:ext cx="5659300" cy="3853483"/>
          </a:xfrm>
          <a:prstGeom prst="rect">
            <a:avLst/>
          </a:prstGeom>
        </p:spPr>
      </p:pic>
    </p:spTree>
    <p:extLst>
      <p:ext uri="{BB962C8B-B14F-4D97-AF65-F5344CB8AC3E}">
        <p14:creationId xmlns:p14="http://schemas.microsoft.com/office/powerpoint/2010/main" val="108092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5B5D14-57D2-CC47-96F0-7F66311306AE}"/>
              </a:ext>
            </a:extLst>
          </p:cNvPr>
          <p:cNvSpPr>
            <a:spLocks noGrp="1"/>
          </p:cNvSpPr>
          <p:nvPr>
            <p:ph type="title"/>
          </p:nvPr>
        </p:nvSpPr>
        <p:spPr/>
        <p:txBody>
          <a:bodyPr/>
          <a:lstStyle/>
          <a:p>
            <a:r>
              <a:rPr lang="nl-BE" dirty="0"/>
              <a:t>Analyse</a:t>
            </a:r>
          </a:p>
        </p:txBody>
      </p:sp>
      <p:sp>
        <p:nvSpPr>
          <p:cNvPr id="3" name="Tijdelijke aanduiding voor inhoud 2">
            <a:extLst>
              <a:ext uri="{FF2B5EF4-FFF2-40B4-BE49-F238E27FC236}">
                <a16:creationId xmlns:a16="http://schemas.microsoft.com/office/drawing/2014/main" id="{396F4ACC-C582-884A-895F-31E4B6EA68C4}"/>
              </a:ext>
            </a:extLst>
          </p:cNvPr>
          <p:cNvSpPr>
            <a:spLocks noGrp="1"/>
          </p:cNvSpPr>
          <p:nvPr>
            <p:ph idx="1"/>
          </p:nvPr>
        </p:nvSpPr>
        <p:spPr/>
        <p:txBody>
          <a:bodyPr/>
          <a:lstStyle/>
          <a:p>
            <a:r>
              <a:rPr lang="nl-BE" dirty="0"/>
              <a:t>Opsplitsen van oplossing in verschillende deeloplossingen </a:t>
            </a:r>
          </a:p>
          <a:p>
            <a:r>
              <a:rPr lang="nl-BE" dirty="0"/>
              <a:t>Opstellen functionele en technische vereisten</a:t>
            </a:r>
          </a:p>
          <a:p>
            <a:r>
              <a:rPr lang="nl-BE" dirty="0"/>
              <a:t>Opmaken van een </a:t>
            </a:r>
            <a:r>
              <a:rPr lang="nl-BE" b="1" dirty="0">
                <a:solidFill>
                  <a:srgbClr val="0070C0"/>
                </a:solidFill>
              </a:rPr>
              <a:t>analysedocument of blueprint</a:t>
            </a:r>
          </a:p>
          <a:p>
            <a:pPr marL="0" indent="0">
              <a:buNone/>
            </a:pPr>
            <a:endParaRPr lang="nl-BE" dirty="0"/>
          </a:p>
          <a:p>
            <a:pPr marL="0" indent="0">
              <a:buNone/>
            </a:pPr>
            <a:r>
              <a:rPr lang="nl-BE" i="1" dirty="0"/>
              <a:t>Het </a:t>
            </a:r>
            <a:r>
              <a:rPr lang="nl-BE" b="1" i="1" dirty="0"/>
              <a:t>analysedocument </a:t>
            </a:r>
            <a:r>
              <a:rPr lang="nl-BE" i="1" dirty="0"/>
              <a:t>is het document dat een gedetailleerde beschrijving bevat van de oplossing die de leverancier zal opleveren tegen de afgesproken prijs. Het document bevat dus de definitieve overeenkomst tussen (interne) leverancier en klant</a:t>
            </a:r>
            <a:r>
              <a:rPr lang="nl-BE" dirty="0"/>
              <a:t>.</a:t>
            </a:r>
          </a:p>
          <a:p>
            <a:pPr marL="0" indent="0">
              <a:buNone/>
            </a:pPr>
            <a:endParaRPr lang="nl-BE" dirty="0"/>
          </a:p>
        </p:txBody>
      </p:sp>
      <p:sp>
        <p:nvSpPr>
          <p:cNvPr id="5" name="Rechthoek 4">
            <a:extLst>
              <a:ext uri="{FF2B5EF4-FFF2-40B4-BE49-F238E27FC236}">
                <a16:creationId xmlns:a16="http://schemas.microsoft.com/office/drawing/2014/main" id="{65741933-A8B4-691F-4B16-3CAC5A924402}"/>
              </a:ext>
            </a:extLst>
          </p:cNvPr>
          <p:cNvSpPr/>
          <p:nvPr/>
        </p:nvSpPr>
        <p:spPr>
          <a:xfrm>
            <a:off x="7803918" y="12311"/>
            <a:ext cx="3993502" cy="18133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000" dirty="0"/>
              <a:t>Analysedocument (= blueprint):</a:t>
            </a:r>
          </a:p>
          <a:p>
            <a:pPr algn="ctr"/>
            <a:endParaRPr lang="nl-NL" sz="2000" dirty="0"/>
          </a:p>
          <a:p>
            <a:pPr marL="285750" indent="-285750">
              <a:buFont typeface="Arial" panose="020B0604020202020204" pitchFamily="34" charset="0"/>
              <a:buChar char="•"/>
            </a:pPr>
            <a:r>
              <a:rPr lang="nl-NL" sz="2000" dirty="0"/>
              <a:t>Deeloplossingen</a:t>
            </a:r>
          </a:p>
          <a:p>
            <a:pPr marL="285750" indent="-285750">
              <a:buFont typeface="Arial" panose="020B0604020202020204" pitchFamily="34" charset="0"/>
              <a:buChar char="•"/>
            </a:pPr>
            <a:r>
              <a:rPr lang="nl-NL" sz="2000" dirty="0"/>
              <a:t>Vereisten (</a:t>
            </a:r>
            <a:r>
              <a:rPr lang="nl-NL" sz="2000" dirty="0" err="1"/>
              <a:t>funct</a:t>
            </a:r>
            <a:r>
              <a:rPr lang="nl-NL" sz="2000" dirty="0"/>
              <a:t> + </a:t>
            </a:r>
            <a:r>
              <a:rPr lang="nl-NL" sz="2000" dirty="0" err="1"/>
              <a:t>techn</a:t>
            </a:r>
            <a:r>
              <a:rPr lang="nl-NL" sz="2000" dirty="0"/>
              <a:t>)</a:t>
            </a:r>
          </a:p>
          <a:p>
            <a:pPr marL="285750" indent="-285750">
              <a:buFont typeface="Arial" panose="020B0604020202020204" pitchFamily="34" charset="0"/>
              <a:buChar char="•"/>
            </a:pPr>
            <a:r>
              <a:rPr lang="nl-NL" sz="2000" dirty="0"/>
              <a:t>Overeenkomst </a:t>
            </a:r>
            <a:r>
              <a:rPr lang="nl-NL" sz="2000" dirty="0" err="1"/>
              <a:t>tss</a:t>
            </a:r>
            <a:r>
              <a:rPr lang="nl-NL" sz="2000" dirty="0"/>
              <a:t> lev-klant (prijs)</a:t>
            </a:r>
            <a:endParaRPr lang="nl-BE" sz="2000" dirty="0"/>
          </a:p>
        </p:txBody>
      </p:sp>
    </p:spTree>
    <p:extLst>
      <p:ext uri="{BB962C8B-B14F-4D97-AF65-F5344CB8AC3E}">
        <p14:creationId xmlns:p14="http://schemas.microsoft.com/office/powerpoint/2010/main" val="1102482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41F003E3-8074-610A-929B-B1F36AF8EBCE}"/>
              </a:ext>
            </a:extLst>
          </p:cNvPr>
          <p:cNvPicPr>
            <a:picLocks noChangeAspect="1"/>
          </p:cNvPicPr>
          <p:nvPr/>
        </p:nvPicPr>
        <p:blipFill>
          <a:blip r:embed="rId2"/>
          <a:stretch>
            <a:fillRect/>
          </a:stretch>
        </p:blipFill>
        <p:spPr>
          <a:xfrm>
            <a:off x="473371" y="132890"/>
            <a:ext cx="8621328" cy="6592220"/>
          </a:xfrm>
          <a:prstGeom prst="rect">
            <a:avLst/>
          </a:prstGeom>
        </p:spPr>
      </p:pic>
      <p:sp>
        <p:nvSpPr>
          <p:cNvPr id="6" name="Tekstvak 5">
            <a:extLst>
              <a:ext uri="{FF2B5EF4-FFF2-40B4-BE49-F238E27FC236}">
                <a16:creationId xmlns:a16="http://schemas.microsoft.com/office/drawing/2014/main" id="{84B4F5C5-6DCC-3ED0-BB55-E7A0A52AAB50}"/>
              </a:ext>
            </a:extLst>
          </p:cNvPr>
          <p:cNvSpPr txBox="1"/>
          <p:nvPr/>
        </p:nvSpPr>
        <p:spPr>
          <a:xfrm>
            <a:off x="8935279" y="1451113"/>
            <a:ext cx="2586162" cy="1477328"/>
          </a:xfrm>
          <a:prstGeom prst="rect">
            <a:avLst/>
          </a:prstGeom>
          <a:noFill/>
        </p:spPr>
        <p:txBody>
          <a:bodyPr wrap="square" rtlCol="0">
            <a:spAutoFit/>
          </a:bodyPr>
          <a:lstStyle/>
          <a:p>
            <a:r>
              <a:rPr lang="nl-NL" dirty="0"/>
              <a:t>Bron: https://www.imec.be/nl/articles/naar-een-uniforme-aanpak-voor-technologie-en-mobiliteit</a:t>
            </a:r>
            <a:endParaRPr lang="nl-BE" dirty="0"/>
          </a:p>
        </p:txBody>
      </p:sp>
    </p:spTree>
    <p:extLst>
      <p:ext uri="{BB962C8B-B14F-4D97-AF65-F5344CB8AC3E}">
        <p14:creationId xmlns:p14="http://schemas.microsoft.com/office/powerpoint/2010/main" val="3723910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2B66F8-89A2-C14D-8239-73C271A9D5C4}"/>
              </a:ext>
            </a:extLst>
          </p:cNvPr>
          <p:cNvSpPr>
            <a:spLocks noGrp="1"/>
          </p:cNvSpPr>
          <p:nvPr>
            <p:ph type="title"/>
          </p:nvPr>
        </p:nvSpPr>
        <p:spPr/>
        <p:txBody>
          <a:bodyPr/>
          <a:lstStyle/>
          <a:p>
            <a:r>
              <a:rPr lang="nl-BE" dirty="0"/>
              <a:t>Analyse – </a:t>
            </a:r>
            <a:r>
              <a:rPr lang="nl-BE" sz="3600" dirty="0">
                <a:solidFill>
                  <a:srgbClr val="7030A0"/>
                </a:solidFill>
                <a:latin typeface="+mn-lt"/>
              </a:rPr>
              <a:t>8. Testplan</a:t>
            </a:r>
          </a:p>
        </p:txBody>
      </p:sp>
      <p:sp>
        <p:nvSpPr>
          <p:cNvPr id="3" name="Tijdelijke aanduiding voor inhoud 2">
            <a:extLst>
              <a:ext uri="{FF2B5EF4-FFF2-40B4-BE49-F238E27FC236}">
                <a16:creationId xmlns:a16="http://schemas.microsoft.com/office/drawing/2014/main" id="{09AE82C7-C121-CB42-8D25-C2164E3CB007}"/>
              </a:ext>
            </a:extLst>
          </p:cNvPr>
          <p:cNvSpPr>
            <a:spLocks noGrp="1"/>
          </p:cNvSpPr>
          <p:nvPr>
            <p:ph idx="1"/>
          </p:nvPr>
        </p:nvSpPr>
        <p:spPr/>
        <p:txBody>
          <a:bodyPr/>
          <a:lstStyle/>
          <a:p>
            <a:r>
              <a:rPr lang="nl-BE" dirty="0"/>
              <a:t>Definiëren van </a:t>
            </a:r>
            <a:r>
              <a:rPr lang="nl-BE" dirty="0">
                <a:solidFill>
                  <a:srgbClr val="0070C0"/>
                </a:solidFill>
              </a:rPr>
              <a:t>de testscenario’s </a:t>
            </a:r>
            <a:r>
              <a:rPr lang="nl-BE" dirty="0"/>
              <a:t>zonder deze al uit te schrijven</a:t>
            </a:r>
          </a:p>
          <a:p>
            <a:pPr lvl="1"/>
            <a:r>
              <a:rPr lang="nl-BE" dirty="0"/>
              <a:t>Vrijmaken van de juiste betrokkenen</a:t>
            </a:r>
          </a:p>
          <a:p>
            <a:pPr lvl="1"/>
            <a:r>
              <a:rPr lang="nl-BE" dirty="0"/>
              <a:t>Planning opmaken van de testen</a:t>
            </a:r>
          </a:p>
          <a:p>
            <a:pPr lvl="1"/>
            <a:r>
              <a:rPr lang="nl-BE" dirty="0"/>
              <a:t>Finale controle op de volledigheid van de blueprint</a:t>
            </a:r>
          </a:p>
          <a:p>
            <a:r>
              <a:rPr lang="nl-BE" dirty="0"/>
              <a:t>De testscenario’s worden opgesteld op basis van de business processen</a:t>
            </a:r>
          </a:p>
          <a:p>
            <a:r>
              <a:rPr lang="nl-BE" dirty="0"/>
              <a:t>Testen omvat niet enkel functionele testen maar ook </a:t>
            </a:r>
            <a:r>
              <a:rPr lang="nl-BE" dirty="0">
                <a:solidFill>
                  <a:schemeClr val="accent6"/>
                </a:solidFill>
              </a:rPr>
              <a:t>stress testing, portability testing, performance testing</a:t>
            </a:r>
            <a:r>
              <a:rPr lang="nl-BE" dirty="0"/>
              <a:t>,… (zie Hoofdstuk 11)</a:t>
            </a:r>
          </a:p>
        </p:txBody>
      </p:sp>
    </p:spTree>
    <p:extLst>
      <p:ext uri="{BB962C8B-B14F-4D97-AF65-F5344CB8AC3E}">
        <p14:creationId xmlns:p14="http://schemas.microsoft.com/office/powerpoint/2010/main" val="1184107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5EFAD6-AFC3-402F-B72B-AF76C61CC25C}"/>
              </a:ext>
            </a:extLst>
          </p:cNvPr>
          <p:cNvSpPr>
            <a:spLocks noGrp="1"/>
          </p:cNvSpPr>
          <p:nvPr>
            <p:ph type="title"/>
          </p:nvPr>
        </p:nvSpPr>
        <p:spPr/>
        <p:txBody>
          <a:bodyPr/>
          <a:lstStyle/>
          <a:p>
            <a:r>
              <a:rPr lang="nl-BE" dirty="0"/>
              <a:t>Voorbeeld testscenario’s</a:t>
            </a:r>
          </a:p>
        </p:txBody>
      </p:sp>
      <p:pic>
        <p:nvPicPr>
          <p:cNvPr id="5122" name="Picture 2" descr="test_testscenario&amp;#39;s - timruijters">
            <a:extLst>
              <a:ext uri="{FF2B5EF4-FFF2-40B4-BE49-F238E27FC236}">
                <a16:creationId xmlns:a16="http://schemas.microsoft.com/office/drawing/2014/main" id="{3F264546-DA84-44C1-87F8-16FF809DB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035" y="1722147"/>
            <a:ext cx="8391525"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426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9C00C8-E1BD-4AD6-BC93-9A830B4E5ACC}"/>
              </a:ext>
            </a:extLst>
          </p:cNvPr>
          <p:cNvSpPr>
            <a:spLocks noGrp="1"/>
          </p:cNvSpPr>
          <p:nvPr>
            <p:ph type="title"/>
          </p:nvPr>
        </p:nvSpPr>
        <p:spPr/>
        <p:txBody>
          <a:bodyPr/>
          <a:lstStyle/>
          <a:p>
            <a:r>
              <a:rPr lang="nl-BE" dirty="0"/>
              <a:t>Voorbeeld testscenario’s</a:t>
            </a:r>
          </a:p>
        </p:txBody>
      </p:sp>
      <p:pic>
        <p:nvPicPr>
          <p:cNvPr id="6146" name="Picture 2" descr="https://www.gemmaonline.nl/images/gemmaonline/a/ae/Testscenario_afbeelding_1.png">
            <a:extLst>
              <a:ext uri="{FF2B5EF4-FFF2-40B4-BE49-F238E27FC236}">
                <a16:creationId xmlns:a16="http://schemas.microsoft.com/office/drawing/2014/main" id="{8BF48E5C-7E46-4435-9BD4-F107F8DA57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88673"/>
            <a:ext cx="8681950" cy="4736321"/>
          </a:xfrm>
          <a:prstGeom prst="rect">
            <a:avLst/>
          </a:prstGeom>
          <a:noFill/>
          <a:extLst>
            <a:ext uri="{909E8E84-426E-40DD-AFC4-6F175D3DCCD1}">
              <a14:hiddenFill xmlns:a14="http://schemas.microsoft.com/office/drawing/2010/main">
                <a:solidFill>
                  <a:srgbClr val="FFFFFF"/>
                </a:solidFill>
              </a14:hiddenFill>
            </a:ext>
          </a:extLst>
        </p:spPr>
      </p:pic>
      <p:sp>
        <p:nvSpPr>
          <p:cNvPr id="4" name="Pijl: links 3">
            <a:extLst>
              <a:ext uri="{FF2B5EF4-FFF2-40B4-BE49-F238E27FC236}">
                <a16:creationId xmlns:a16="http://schemas.microsoft.com/office/drawing/2014/main" id="{BD882906-DD99-4EC3-B25D-C053AAAAFC7B}"/>
              </a:ext>
            </a:extLst>
          </p:cNvPr>
          <p:cNvSpPr/>
          <p:nvPr/>
        </p:nvSpPr>
        <p:spPr>
          <a:xfrm>
            <a:off x="9743114" y="2374084"/>
            <a:ext cx="1610686" cy="46978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dirty="0">
                <a:ln w="0"/>
                <a:solidFill>
                  <a:schemeClr val="tx1"/>
                </a:solidFill>
                <a:effectLst>
                  <a:outerShdw blurRad="38100" dist="19050" dir="2700000" algn="tl" rotWithShape="0">
                    <a:schemeClr val="dk1">
                      <a:alpha val="40000"/>
                    </a:schemeClr>
                  </a:outerShdw>
                </a:effectLst>
              </a:rPr>
              <a:t>precondities</a:t>
            </a:r>
          </a:p>
        </p:txBody>
      </p:sp>
      <p:sp>
        <p:nvSpPr>
          <p:cNvPr id="6" name="Pijl: links 5">
            <a:extLst>
              <a:ext uri="{FF2B5EF4-FFF2-40B4-BE49-F238E27FC236}">
                <a16:creationId xmlns:a16="http://schemas.microsoft.com/office/drawing/2014/main" id="{E5C50229-02F9-4F08-8BC8-A609AA8B9B86}"/>
              </a:ext>
            </a:extLst>
          </p:cNvPr>
          <p:cNvSpPr/>
          <p:nvPr/>
        </p:nvSpPr>
        <p:spPr>
          <a:xfrm>
            <a:off x="9743114" y="2768366"/>
            <a:ext cx="1586917" cy="462793"/>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dirty="0">
                <a:ln w="0"/>
                <a:solidFill>
                  <a:schemeClr val="tx1"/>
                </a:solidFill>
                <a:effectLst>
                  <a:outerShdw blurRad="38100" dist="19050" dir="2700000" algn="tl" rotWithShape="0">
                    <a:schemeClr val="dk1">
                      <a:alpha val="40000"/>
                    </a:schemeClr>
                  </a:outerShdw>
                </a:effectLst>
              </a:rPr>
              <a:t>Actie</a:t>
            </a:r>
          </a:p>
        </p:txBody>
      </p:sp>
      <p:sp>
        <p:nvSpPr>
          <p:cNvPr id="7" name="Pijl: links 6">
            <a:extLst>
              <a:ext uri="{FF2B5EF4-FFF2-40B4-BE49-F238E27FC236}">
                <a16:creationId xmlns:a16="http://schemas.microsoft.com/office/drawing/2014/main" id="{ED27FF84-0C09-43AF-AA12-3EB1F22C2BC9}"/>
              </a:ext>
            </a:extLst>
          </p:cNvPr>
          <p:cNvSpPr/>
          <p:nvPr/>
        </p:nvSpPr>
        <p:spPr>
          <a:xfrm>
            <a:off x="9520150" y="3238150"/>
            <a:ext cx="1809881" cy="954947"/>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dirty="0">
                <a:ln w="0"/>
                <a:solidFill>
                  <a:schemeClr val="tx1"/>
                </a:solidFill>
                <a:effectLst>
                  <a:outerShdw blurRad="38100" dist="19050" dir="2700000" algn="tl" rotWithShape="0">
                    <a:schemeClr val="dk1">
                      <a:alpha val="40000"/>
                    </a:schemeClr>
                  </a:outerShdw>
                </a:effectLst>
              </a:rPr>
              <a:t>Verwacht resultaat</a:t>
            </a:r>
          </a:p>
        </p:txBody>
      </p:sp>
    </p:spTree>
    <p:extLst>
      <p:ext uri="{BB962C8B-B14F-4D97-AF65-F5344CB8AC3E}">
        <p14:creationId xmlns:p14="http://schemas.microsoft.com/office/powerpoint/2010/main" val="3153949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562650-389D-D34B-9BF7-9B1693D0F508}"/>
              </a:ext>
            </a:extLst>
          </p:cNvPr>
          <p:cNvSpPr>
            <a:spLocks noGrp="1"/>
          </p:cNvSpPr>
          <p:nvPr>
            <p:ph type="title"/>
          </p:nvPr>
        </p:nvSpPr>
        <p:spPr/>
        <p:txBody>
          <a:bodyPr/>
          <a:lstStyle/>
          <a:p>
            <a:r>
              <a:rPr lang="nl-BE" dirty="0"/>
              <a:t>Analyse – </a:t>
            </a:r>
            <a:r>
              <a:rPr lang="nl-BE" sz="3600" dirty="0">
                <a:solidFill>
                  <a:srgbClr val="7030A0"/>
                </a:solidFill>
                <a:latin typeface="+mn-lt"/>
              </a:rPr>
              <a:t>9. Veronderstellingen</a:t>
            </a:r>
          </a:p>
        </p:txBody>
      </p:sp>
      <p:sp>
        <p:nvSpPr>
          <p:cNvPr id="3" name="Tijdelijke aanduiding voor inhoud 2">
            <a:extLst>
              <a:ext uri="{FF2B5EF4-FFF2-40B4-BE49-F238E27FC236}">
                <a16:creationId xmlns:a16="http://schemas.microsoft.com/office/drawing/2014/main" id="{94AE2B81-103E-444F-9CD1-E29A2797069E}"/>
              </a:ext>
            </a:extLst>
          </p:cNvPr>
          <p:cNvSpPr>
            <a:spLocks noGrp="1"/>
          </p:cNvSpPr>
          <p:nvPr>
            <p:ph idx="1"/>
          </p:nvPr>
        </p:nvSpPr>
        <p:spPr/>
        <p:txBody>
          <a:bodyPr/>
          <a:lstStyle/>
          <a:p>
            <a:r>
              <a:rPr lang="nl-BE" dirty="0"/>
              <a:t>Er zullen ook in deze fases nog onduidelijkheden zijn: er zullen nog steeds veronderstellingen moeten worden gedaan zodat de blueprint sluitend is</a:t>
            </a:r>
          </a:p>
          <a:p>
            <a:endParaRPr lang="nl-BE" dirty="0"/>
          </a:p>
          <a:p>
            <a:endParaRPr lang="nl-BE" dirty="0"/>
          </a:p>
          <a:p>
            <a:r>
              <a:rPr lang="nl-BE" dirty="0"/>
              <a:t>Ook assumpties over zaken waar de leveranciers geen controle over heeft: licenties, servers,… </a:t>
            </a:r>
          </a:p>
          <a:p>
            <a:endParaRPr lang="nl-BE" dirty="0"/>
          </a:p>
          <a:p>
            <a:endParaRPr lang="nl-BE" dirty="0"/>
          </a:p>
          <a:p>
            <a:endParaRPr lang="nl-BE" dirty="0"/>
          </a:p>
          <a:p>
            <a:pPr marL="0" indent="0">
              <a:buNone/>
            </a:pPr>
            <a:endParaRPr lang="nl-BE" dirty="0"/>
          </a:p>
          <a:p>
            <a:pPr marL="0" indent="0">
              <a:buNone/>
            </a:pPr>
            <a:endParaRPr lang="nl-BE" dirty="0"/>
          </a:p>
          <a:p>
            <a:pPr marL="0" indent="0">
              <a:buNone/>
            </a:pPr>
            <a:endParaRPr lang="nl-BE" dirty="0"/>
          </a:p>
        </p:txBody>
      </p:sp>
      <p:pic>
        <p:nvPicPr>
          <p:cNvPr id="4" name="Afbeelding 3">
            <a:extLst>
              <a:ext uri="{FF2B5EF4-FFF2-40B4-BE49-F238E27FC236}">
                <a16:creationId xmlns:a16="http://schemas.microsoft.com/office/drawing/2014/main" id="{E67C0D80-148E-E94B-A64C-494215C344DA}"/>
              </a:ext>
            </a:extLst>
          </p:cNvPr>
          <p:cNvPicPr>
            <a:picLocks noChangeAspect="1"/>
          </p:cNvPicPr>
          <p:nvPr/>
        </p:nvPicPr>
        <p:blipFill>
          <a:blip r:embed="rId2"/>
          <a:stretch>
            <a:fillRect/>
          </a:stretch>
        </p:blipFill>
        <p:spPr>
          <a:xfrm>
            <a:off x="3066468" y="2750947"/>
            <a:ext cx="6588565" cy="1317713"/>
          </a:xfrm>
          <a:prstGeom prst="rect">
            <a:avLst/>
          </a:prstGeom>
        </p:spPr>
      </p:pic>
    </p:spTree>
    <p:extLst>
      <p:ext uri="{BB962C8B-B14F-4D97-AF65-F5344CB8AC3E}">
        <p14:creationId xmlns:p14="http://schemas.microsoft.com/office/powerpoint/2010/main" val="1126122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3C8538-7A73-544B-9106-87C894F6EB67}"/>
              </a:ext>
            </a:extLst>
          </p:cNvPr>
          <p:cNvSpPr>
            <a:spLocks noGrp="1"/>
          </p:cNvSpPr>
          <p:nvPr>
            <p:ph type="title"/>
          </p:nvPr>
        </p:nvSpPr>
        <p:spPr/>
        <p:txBody>
          <a:bodyPr/>
          <a:lstStyle/>
          <a:p>
            <a:r>
              <a:rPr lang="nl-BE" dirty="0"/>
              <a:t>Afhankelijkheden</a:t>
            </a:r>
          </a:p>
        </p:txBody>
      </p:sp>
      <p:sp>
        <p:nvSpPr>
          <p:cNvPr id="3" name="Tijdelijke aanduiding voor inhoud 2">
            <a:extLst>
              <a:ext uri="{FF2B5EF4-FFF2-40B4-BE49-F238E27FC236}">
                <a16:creationId xmlns:a16="http://schemas.microsoft.com/office/drawing/2014/main" id="{F626E74A-18C8-5649-A970-EF5FFA338146}"/>
              </a:ext>
            </a:extLst>
          </p:cNvPr>
          <p:cNvSpPr>
            <a:spLocks noGrp="1"/>
          </p:cNvSpPr>
          <p:nvPr>
            <p:ph idx="1"/>
          </p:nvPr>
        </p:nvSpPr>
        <p:spPr/>
        <p:txBody>
          <a:bodyPr/>
          <a:lstStyle/>
          <a:p>
            <a:r>
              <a:rPr lang="nl-BE" dirty="0"/>
              <a:t>Het analysedocument omvat de </a:t>
            </a:r>
            <a:r>
              <a:rPr lang="nl-BE" dirty="0">
                <a:solidFill>
                  <a:srgbClr val="0070C0"/>
                </a:solidFill>
              </a:rPr>
              <a:t>afspraken tussen klant en leverancier </a:t>
            </a:r>
            <a:r>
              <a:rPr lang="nl-BE" dirty="0"/>
              <a:t>en bevat dus precies </a:t>
            </a:r>
            <a:r>
              <a:rPr lang="nl-BE" dirty="0">
                <a:solidFill>
                  <a:srgbClr val="0070C0"/>
                </a:solidFill>
              </a:rPr>
              <a:t>wat er opgeleverd moet worden.  </a:t>
            </a:r>
          </a:p>
          <a:p>
            <a:pPr lvl="1"/>
            <a:r>
              <a:rPr lang="nl-BE" dirty="0"/>
              <a:t>Merk op: in iteratieve projecten wordt er niet altijd een volledige analyse opgesteld</a:t>
            </a:r>
          </a:p>
          <a:p>
            <a:r>
              <a:rPr lang="nl-BE" dirty="0"/>
              <a:t>In de ontwerpfase wordt ook een </a:t>
            </a:r>
            <a:r>
              <a:rPr lang="nl-BE" dirty="0">
                <a:solidFill>
                  <a:srgbClr val="0070C0"/>
                </a:solidFill>
              </a:rPr>
              <a:t>tijdlijn</a:t>
            </a:r>
            <a:r>
              <a:rPr lang="nl-BE" dirty="0"/>
              <a:t> opgesteld door de project manager</a:t>
            </a:r>
          </a:p>
          <a:p>
            <a:r>
              <a:rPr lang="nl-BE" dirty="0"/>
              <a:t>Een goed analysedocument draagt bij tot een </a:t>
            </a:r>
            <a:r>
              <a:rPr lang="nl-BE" dirty="0">
                <a:solidFill>
                  <a:srgbClr val="0070C0"/>
                </a:solidFill>
              </a:rPr>
              <a:t>goede documentatie</a:t>
            </a:r>
          </a:p>
          <a:p>
            <a:r>
              <a:rPr lang="nl-BE" dirty="0"/>
              <a:t>Analyse zal gebruik maken van de kostenstructuur uit de eerdere fases</a:t>
            </a:r>
          </a:p>
        </p:txBody>
      </p:sp>
    </p:spTree>
    <p:extLst>
      <p:ext uri="{BB962C8B-B14F-4D97-AF65-F5344CB8AC3E}">
        <p14:creationId xmlns:p14="http://schemas.microsoft.com/office/powerpoint/2010/main" val="3994040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ED68C0-0C60-2849-ADA5-7553C275276B}"/>
              </a:ext>
            </a:extLst>
          </p:cNvPr>
          <p:cNvSpPr>
            <a:spLocks noGrp="1"/>
          </p:cNvSpPr>
          <p:nvPr>
            <p:ph type="title"/>
          </p:nvPr>
        </p:nvSpPr>
        <p:spPr/>
        <p:txBody>
          <a:bodyPr/>
          <a:lstStyle/>
          <a:p>
            <a:r>
              <a:rPr lang="nl-BE" dirty="0"/>
              <a:t>Aandachtspunten</a:t>
            </a:r>
          </a:p>
        </p:txBody>
      </p:sp>
      <p:sp>
        <p:nvSpPr>
          <p:cNvPr id="3" name="Tijdelijke aanduiding voor inhoud 2">
            <a:extLst>
              <a:ext uri="{FF2B5EF4-FFF2-40B4-BE49-F238E27FC236}">
                <a16:creationId xmlns:a16="http://schemas.microsoft.com/office/drawing/2014/main" id="{2FA0D2AC-ED12-7E40-8986-F776950802D8}"/>
              </a:ext>
            </a:extLst>
          </p:cNvPr>
          <p:cNvSpPr>
            <a:spLocks noGrp="1"/>
          </p:cNvSpPr>
          <p:nvPr>
            <p:ph idx="1"/>
          </p:nvPr>
        </p:nvSpPr>
        <p:spPr/>
        <p:txBody>
          <a:bodyPr>
            <a:normAutofit lnSpcReduction="10000"/>
          </a:bodyPr>
          <a:lstStyle/>
          <a:p>
            <a:r>
              <a:rPr lang="nl-BE" dirty="0"/>
              <a:t>In de ideale omstandigheden zou de </a:t>
            </a:r>
            <a:r>
              <a:rPr lang="nl-BE" dirty="0">
                <a:solidFill>
                  <a:srgbClr val="0070C0"/>
                </a:solidFill>
              </a:rPr>
              <a:t>inhoud van het analysedocument </a:t>
            </a:r>
            <a:r>
              <a:rPr lang="nl-BE" dirty="0"/>
              <a:t>volledig moeten overeenstemmen met de </a:t>
            </a:r>
            <a:r>
              <a:rPr lang="nl-BE" dirty="0">
                <a:solidFill>
                  <a:srgbClr val="0070C0"/>
                </a:solidFill>
              </a:rPr>
              <a:t>oplossing</a:t>
            </a:r>
            <a:r>
              <a:rPr lang="nl-BE" dirty="0"/>
              <a:t> die opgeleverd wordt</a:t>
            </a:r>
          </a:p>
          <a:p>
            <a:pPr lvl="1"/>
            <a:r>
              <a:rPr lang="nl-BE" sz="2000" dirty="0"/>
              <a:t>In de praktijk zullen er steeds wijzigingen zijn: legale wijzigingen, wijzigingen in de strategie, organisatie,…</a:t>
            </a:r>
          </a:p>
          <a:p>
            <a:pPr lvl="1"/>
            <a:r>
              <a:rPr lang="nl-BE" sz="2000" dirty="0"/>
              <a:t>Kleine wijzigingen kunnen mee opgenomen worden: kleur wijzigen, andere plaats voor een veld,…</a:t>
            </a:r>
          </a:p>
          <a:p>
            <a:pPr lvl="1"/>
            <a:r>
              <a:rPr lang="nl-BE" sz="2000" dirty="0"/>
              <a:t>Grote wijzigingen moeten via de change-request procedure</a:t>
            </a:r>
          </a:p>
          <a:p>
            <a:r>
              <a:rPr lang="nl-BE" dirty="0"/>
              <a:t>Het analysedocument moet een </a:t>
            </a:r>
            <a:r>
              <a:rPr lang="nl-BE" dirty="0">
                <a:solidFill>
                  <a:srgbClr val="0070C0"/>
                </a:solidFill>
              </a:rPr>
              <a:t>sluitende overeenkomst </a:t>
            </a:r>
            <a:r>
              <a:rPr lang="nl-BE" dirty="0"/>
              <a:t>zijn tussen klant en leverancier	</a:t>
            </a:r>
          </a:p>
          <a:p>
            <a:pPr lvl="1"/>
            <a:r>
              <a:rPr lang="nl-BE" sz="2000" dirty="0"/>
              <a:t>Juiste bewoordingen gebruiken: vermijd ”zou kunnen”, “zou moeten”, “wij denken”,….</a:t>
            </a:r>
          </a:p>
          <a:p>
            <a:pPr lvl="1"/>
            <a:r>
              <a:rPr lang="nl-BE" sz="2000" dirty="0"/>
              <a:t>Functionaliteiten moeten zo gedetailleerd mogelijk beschreven worden</a:t>
            </a:r>
          </a:p>
        </p:txBody>
      </p:sp>
    </p:spTree>
    <p:extLst>
      <p:ext uri="{BB962C8B-B14F-4D97-AF65-F5344CB8AC3E}">
        <p14:creationId xmlns:p14="http://schemas.microsoft.com/office/powerpoint/2010/main" val="16247336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58B68B-0C89-5948-88F1-F55FE042CBF9}"/>
              </a:ext>
            </a:extLst>
          </p:cNvPr>
          <p:cNvSpPr>
            <a:spLocks noGrp="1"/>
          </p:cNvSpPr>
          <p:nvPr>
            <p:ph type="title"/>
          </p:nvPr>
        </p:nvSpPr>
        <p:spPr/>
        <p:txBody>
          <a:bodyPr/>
          <a:lstStyle/>
          <a:p>
            <a:r>
              <a:rPr lang="nl-BE" dirty="0"/>
              <a:t>Aandachtspunten</a:t>
            </a:r>
          </a:p>
        </p:txBody>
      </p:sp>
      <p:sp>
        <p:nvSpPr>
          <p:cNvPr id="3" name="Tijdelijke aanduiding voor inhoud 2">
            <a:extLst>
              <a:ext uri="{FF2B5EF4-FFF2-40B4-BE49-F238E27FC236}">
                <a16:creationId xmlns:a16="http://schemas.microsoft.com/office/drawing/2014/main" id="{AA70E403-92D2-7A46-A220-B51190303265}"/>
              </a:ext>
            </a:extLst>
          </p:cNvPr>
          <p:cNvSpPr>
            <a:spLocks noGrp="1"/>
          </p:cNvSpPr>
          <p:nvPr>
            <p:ph idx="1"/>
          </p:nvPr>
        </p:nvSpPr>
        <p:spPr>
          <a:xfrm>
            <a:off x="838200" y="1825625"/>
            <a:ext cx="11353800" cy="4351338"/>
          </a:xfrm>
        </p:spPr>
        <p:txBody>
          <a:bodyPr/>
          <a:lstStyle/>
          <a:p>
            <a:r>
              <a:rPr lang="nl-BE" dirty="0"/>
              <a:t>Het is belangrijk een </a:t>
            </a:r>
            <a:r>
              <a:rPr lang="nl-BE" dirty="0">
                <a:solidFill>
                  <a:srgbClr val="0070C0"/>
                </a:solidFill>
              </a:rPr>
              <a:t>gedragen validatie </a:t>
            </a:r>
            <a:r>
              <a:rPr lang="nl-BE" dirty="0"/>
              <a:t>te krijgen</a:t>
            </a:r>
          </a:p>
          <a:p>
            <a:pPr lvl="1"/>
            <a:r>
              <a:rPr lang="nl-BE" dirty="0"/>
              <a:t>Zorg voor de juiste personen in de validatiemeeting</a:t>
            </a:r>
          </a:p>
          <a:p>
            <a:pPr lvl="1"/>
            <a:r>
              <a:rPr lang="nl-BE" dirty="0">
                <a:solidFill>
                  <a:srgbClr val="C00000"/>
                </a:solidFill>
              </a:rPr>
              <a:t>Betrek de juiste eindgebruikers</a:t>
            </a:r>
          </a:p>
          <a:p>
            <a:pPr lvl="1"/>
            <a:r>
              <a:rPr lang="nl-BE" dirty="0"/>
              <a:t>De juiste mensen betrekken zorgt voor een lagere weerstand</a:t>
            </a:r>
          </a:p>
          <a:p>
            <a:pPr lvl="1"/>
            <a:endParaRPr lang="nl-BE" dirty="0"/>
          </a:p>
        </p:txBody>
      </p:sp>
      <p:pic>
        <p:nvPicPr>
          <p:cNvPr id="6" name="Picture 2" descr="Omgaan met weerstand tegen verandering. Twee voorbeelden van de aanpak">
            <a:extLst>
              <a:ext uri="{FF2B5EF4-FFF2-40B4-BE49-F238E27FC236}">
                <a16:creationId xmlns:a16="http://schemas.microsoft.com/office/drawing/2014/main" id="{525CC37F-A7AD-48F5-B8F4-76486C079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219" y="3875919"/>
            <a:ext cx="2622084" cy="1867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610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2D7DB4-DA57-4C83-8FBF-62EE9E57EBAF}"/>
              </a:ext>
            </a:extLst>
          </p:cNvPr>
          <p:cNvSpPr>
            <a:spLocks noGrp="1"/>
          </p:cNvSpPr>
          <p:nvPr>
            <p:ph type="title"/>
          </p:nvPr>
        </p:nvSpPr>
        <p:spPr/>
        <p:txBody>
          <a:bodyPr/>
          <a:lstStyle/>
          <a:p>
            <a:r>
              <a:rPr lang="nl-BE" dirty="0"/>
              <a:t>Aandachtspunten</a:t>
            </a:r>
          </a:p>
        </p:txBody>
      </p:sp>
      <p:sp>
        <p:nvSpPr>
          <p:cNvPr id="3" name="Tijdelijke aanduiding voor inhoud 2">
            <a:extLst>
              <a:ext uri="{FF2B5EF4-FFF2-40B4-BE49-F238E27FC236}">
                <a16:creationId xmlns:a16="http://schemas.microsoft.com/office/drawing/2014/main" id="{C3AE4022-0019-478F-A1BD-0F81A4247260}"/>
              </a:ext>
            </a:extLst>
          </p:cNvPr>
          <p:cNvSpPr>
            <a:spLocks noGrp="1"/>
          </p:cNvSpPr>
          <p:nvPr>
            <p:ph idx="1"/>
          </p:nvPr>
        </p:nvSpPr>
        <p:spPr>
          <a:xfrm>
            <a:off x="838201" y="1825625"/>
            <a:ext cx="10990276" cy="4351338"/>
          </a:xfrm>
        </p:spPr>
        <p:txBody>
          <a:bodyPr/>
          <a:lstStyle/>
          <a:p>
            <a:r>
              <a:rPr lang="nl-BE" dirty="0"/>
              <a:t>Zorg reeds in de ontwerpfase voor een </a:t>
            </a:r>
            <a:r>
              <a:rPr lang="nl-BE" dirty="0">
                <a:solidFill>
                  <a:srgbClr val="0070C0"/>
                </a:solidFill>
              </a:rPr>
              <a:t>start van het “change management”</a:t>
            </a:r>
          </a:p>
          <a:p>
            <a:pPr lvl="1"/>
            <a:r>
              <a:rPr lang="nl-BE" dirty="0"/>
              <a:t>Stel communicatieplan op</a:t>
            </a:r>
          </a:p>
          <a:p>
            <a:pPr lvl="1"/>
            <a:r>
              <a:rPr lang="nl-BE" dirty="0"/>
              <a:t>Organiseer opleidingen</a:t>
            </a:r>
          </a:p>
          <a:p>
            <a:endParaRPr lang="nl-BE" dirty="0"/>
          </a:p>
        </p:txBody>
      </p:sp>
      <p:pic>
        <p:nvPicPr>
          <p:cNvPr id="4" name="Picture 2" descr="weerstand tegen verandering kotter schlesinger">
            <a:extLst>
              <a:ext uri="{FF2B5EF4-FFF2-40B4-BE49-F238E27FC236}">
                <a16:creationId xmlns:a16="http://schemas.microsoft.com/office/drawing/2014/main" id="{9B000BAA-7E8E-4A55-AAEB-A2F08965C2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643" y="4001294"/>
            <a:ext cx="2089446" cy="144316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The Change Curve - Thinking of Leaving Teaching?">
            <a:extLst>
              <a:ext uri="{FF2B5EF4-FFF2-40B4-BE49-F238E27FC236}">
                <a16:creationId xmlns:a16="http://schemas.microsoft.com/office/drawing/2014/main" id="{C8BBF535-AE0B-4ECB-BC0A-DA1A4154E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375" y="2639161"/>
            <a:ext cx="6289425" cy="3537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149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3A53E9-29E0-487D-84C2-FBA70B3C019B}"/>
              </a:ext>
            </a:extLst>
          </p:cNvPr>
          <p:cNvSpPr>
            <a:spLocks noGrp="1"/>
          </p:cNvSpPr>
          <p:nvPr>
            <p:ph type="title"/>
          </p:nvPr>
        </p:nvSpPr>
        <p:spPr>
          <a:xfrm>
            <a:off x="838200" y="365125"/>
            <a:ext cx="10515600" cy="1325563"/>
          </a:xfrm>
        </p:spPr>
        <p:txBody>
          <a:bodyPr/>
          <a:lstStyle/>
          <a:p>
            <a:r>
              <a:rPr lang="nl-BE" dirty="0"/>
              <a:t>Vragen?</a:t>
            </a:r>
          </a:p>
        </p:txBody>
      </p:sp>
      <p:pic>
        <p:nvPicPr>
          <p:cNvPr id="8196" name="Picture 4" descr="381,349 Genie Foto&amp;#39;s, Afbeeldingen en Stock Fotografie - 123RF">
            <a:extLst>
              <a:ext uri="{FF2B5EF4-FFF2-40B4-BE49-F238E27FC236}">
                <a16:creationId xmlns:a16="http://schemas.microsoft.com/office/drawing/2014/main" id="{6B489EC9-BD02-4030-8184-A9D9065BF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450" y="1924749"/>
            <a:ext cx="5103390" cy="340226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From evil clowns to ultimate questions | University of Minnesota">
            <a:extLst>
              <a:ext uri="{FF2B5EF4-FFF2-40B4-BE49-F238E27FC236}">
                <a16:creationId xmlns:a16="http://schemas.microsoft.com/office/drawing/2014/main" id="{7282AC17-08C8-482E-99FD-B88C24F68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4162" y="1924749"/>
            <a:ext cx="5108498" cy="3402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546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962D5CD9-5623-0E9A-BA24-B056470279C1}"/>
              </a:ext>
            </a:extLst>
          </p:cNvPr>
          <p:cNvSpPr/>
          <p:nvPr/>
        </p:nvSpPr>
        <p:spPr>
          <a:xfrm>
            <a:off x="6988629" y="5262465"/>
            <a:ext cx="2556587" cy="77444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FDC7BE3B-8A40-634B-AA5D-4D9CE5095567}"/>
              </a:ext>
            </a:extLst>
          </p:cNvPr>
          <p:cNvSpPr>
            <a:spLocks noGrp="1"/>
          </p:cNvSpPr>
          <p:nvPr>
            <p:ph type="title"/>
          </p:nvPr>
        </p:nvSpPr>
        <p:spPr/>
        <p:txBody>
          <a:bodyPr/>
          <a:lstStyle/>
          <a:p>
            <a:r>
              <a:rPr lang="nl-BE" dirty="0"/>
              <a:t>Omschrijving en doel</a:t>
            </a:r>
          </a:p>
        </p:txBody>
      </p:sp>
      <p:sp>
        <p:nvSpPr>
          <p:cNvPr id="3" name="Tijdelijke aanduiding voor inhoud 2">
            <a:extLst>
              <a:ext uri="{FF2B5EF4-FFF2-40B4-BE49-F238E27FC236}">
                <a16:creationId xmlns:a16="http://schemas.microsoft.com/office/drawing/2014/main" id="{FB030878-7DE3-F44B-805E-C7A9C420FBF3}"/>
              </a:ext>
            </a:extLst>
          </p:cNvPr>
          <p:cNvSpPr>
            <a:spLocks noGrp="1"/>
          </p:cNvSpPr>
          <p:nvPr>
            <p:ph idx="1"/>
          </p:nvPr>
        </p:nvSpPr>
        <p:spPr>
          <a:xfrm>
            <a:off x="838200" y="1825625"/>
            <a:ext cx="10515600" cy="4068181"/>
          </a:xfrm>
        </p:spPr>
        <p:txBody>
          <a:bodyPr/>
          <a:lstStyle/>
          <a:p>
            <a:r>
              <a:rPr lang="nl-BE" dirty="0"/>
              <a:t>Uitwerken van de oplossing van de conceptfase in detail</a:t>
            </a:r>
          </a:p>
          <a:p>
            <a:r>
              <a:rPr lang="nl-BE" dirty="0"/>
              <a:t>Er wordt een “blauwdruk” gemaakt van de nieuwe applicatie</a:t>
            </a:r>
          </a:p>
          <a:p>
            <a:r>
              <a:rPr lang="nl-BE" dirty="0"/>
              <a:t>Deze </a:t>
            </a:r>
            <a:r>
              <a:rPr lang="nl-BE" b="1" dirty="0"/>
              <a:t>blauwdruk</a:t>
            </a:r>
            <a:r>
              <a:rPr lang="nl-BE" dirty="0"/>
              <a:t> wordt gebruikt om de </a:t>
            </a:r>
            <a:r>
              <a:rPr lang="nl-BE" b="1" dirty="0"/>
              <a:t>oplossing te valideren </a:t>
            </a:r>
            <a:r>
              <a:rPr lang="nl-BE" dirty="0"/>
              <a:t>met de klant en bevat het uiteindelijke resultaat van het project, zowel technisch als functioneel</a:t>
            </a:r>
          </a:p>
          <a:p>
            <a:r>
              <a:rPr lang="nl-BE" dirty="0"/>
              <a:t>Het </a:t>
            </a:r>
            <a:r>
              <a:rPr lang="nl-BE" dirty="0">
                <a:solidFill>
                  <a:srgbClr val="0070C0"/>
                </a:solidFill>
              </a:rPr>
              <a:t>analysedocument kan uiteraard nog wijzigen</a:t>
            </a:r>
            <a:r>
              <a:rPr lang="nl-BE" dirty="0"/>
              <a:t>, </a:t>
            </a:r>
            <a:r>
              <a:rPr lang="nl-BE" i="1" dirty="0">
                <a:solidFill>
                  <a:srgbClr val="0070C0"/>
                </a:solidFill>
              </a:rPr>
              <a:t>zeker wanneer er agile gewerkt wordt </a:t>
            </a:r>
            <a:r>
              <a:rPr lang="nl-BE" dirty="0"/>
              <a:t>zal een deel van de analyse verschuiven naar de implementatiefase</a:t>
            </a:r>
          </a:p>
          <a:p>
            <a:r>
              <a:rPr lang="nl-BE" dirty="0"/>
              <a:t>De analysefase heeft meestal een aantal vaste activiteiten</a:t>
            </a:r>
          </a:p>
        </p:txBody>
      </p:sp>
    </p:spTree>
    <p:extLst>
      <p:ext uri="{BB962C8B-B14F-4D97-AF65-F5344CB8AC3E}">
        <p14:creationId xmlns:p14="http://schemas.microsoft.com/office/powerpoint/2010/main" val="2544486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D0EB10-C7F4-8E45-96C8-ADA153EEF131}"/>
              </a:ext>
            </a:extLst>
          </p:cNvPr>
          <p:cNvSpPr>
            <a:spLocks noGrp="1"/>
          </p:cNvSpPr>
          <p:nvPr>
            <p:ph type="title"/>
          </p:nvPr>
        </p:nvSpPr>
        <p:spPr>
          <a:xfrm>
            <a:off x="761800" y="762001"/>
            <a:ext cx="5334197" cy="1708242"/>
          </a:xfrm>
        </p:spPr>
        <p:txBody>
          <a:bodyPr anchor="ctr">
            <a:normAutofit/>
          </a:bodyPr>
          <a:lstStyle/>
          <a:p>
            <a:r>
              <a:rPr lang="nl-BE" sz="4000"/>
              <a:t>Workshops</a:t>
            </a:r>
          </a:p>
        </p:txBody>
      </p:sp>
      <p:sp>
        <p:nvSpPr>
          <p:cNvPr id="3" name="Tijdelijke aanduiding voor inhoud 2">
            <a:extLst>
              <a:ext uri="{FF2B5EF4-FFF2-40B4-BE49-F238E27FC236}">
                <a16:creationId xmlns:a16="http://schemas.microsoft.com/office/drawing/2014/main" id="{7386D63D-DCD7-8C47-8CFA-3E710567CF9B}"/>
              </a:ext>
            </a:extLst>
          </p:cNvPr>
          <p:cNvSpPr>
            <a:spLocks noGrp="1"/>
          </p:cNvSpPr>
          <p:nvPr>
            <p:ph idx="1"/>
          </p:nvPr>
        </p:nvSpPr>
        <p:spPr>
          <a:xfrm>
            <a:off x="761800" y="2074606"/>
            <a:ext cx="5334197" cy="4165473"/>
          </a:xfrm>
        </p:spPr>
        <p:txBody>
          <a:bodyPr anchor="ctr">
            <a:normAutofit/>
          </a:bodyPr>
          <a:lstStyle/>
          <a:p>
            <a:r>
              <a:rPr lang="nl-BE" sz="1700" dirty="0"/>
              <a:t>De (business) analist organiseert een aantal workshops met eindgebruikers om de oplossing in kaart te brengen</a:t>
            </a:r>
          </a:p>
          <a:p>
            <a:r>
              <a:rPr lang="nl-BE" sz="1700" dirty="0"/>
              <a:t>Meestal heeft een workshop een thema: een groep van functionaliteiten of deelprocessen die worden samen genomen</a:t>
            </a:r>
          </a:p>
          <a:p>
            <a:r>
              <a:rPr lang="nl-BE" sz="1700" dirty="0"/>
              <a:t>Indien het over een project gaat in meerdere filialen of landen, kan een workshop per land zinvol zijn</a:t>
            </a:r>
          </a:p>
          <a:p>
            <a:r>
              <a:rPr lang="nl-BE" sz="1700" dirty="0"/>
              <a:t>Voorbereiding is belangrijk: op basis van bestaande informatie tot een verbeteringsvoorstel komen</a:t>
            </a:r>
          </a:p>
          <a:p>
            <a:r>
              <a:rPr lang="nl-BE" sz="1700" dirty="0"/>
              <a:t>Een UX/UI designer kan hier al meegenomen om de visuele voorstelling van de oplossing te bespreken</a:t>
            </a:r>
          </a:p>
        </p:txBody>
      </p:sp>
      <p:pic>
        <p:nvPicPr>
          <p:cNvPr id="4" name="Picture 2" descr="https://www.square2marketing.com/hubfs/2020%20Blog%20Post%20Images/GettyImages-850867762.jpg">
            <a:extLst>
              <a:ext uri="{FF2B5EF4-FFF2-40B4-BE49-F238E27FC236}">
                <a16:creationId xmlns:a16="http://schemas.microsoft.com/office/drawing/2014/main" id="{90FB261B-9551-3CBA-3562-35FA9DB3AD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559" r="31924" b="1"/>
          <a:stretch/>
        </p:blipFill>
        <p:spPr bwMode="auto">
          <a:xfrm>
            <a:off x="6857797" y="-10886"/>
            <a:ext cx="5334204" cy="6868886"/>
          </a:xfrm>
          <a:prstGeom prst="rect">
            <a:avLst/>
          </a:prstGeom>
          <a:noFill/>
          <a:effectLst>
            <a:outerShdw blurRad="127000" dist="50800" dir="10800000" sx="99000" sy="99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Stroomdiagram: Alternatief proces 5">
            <a:extLst>
              <a:ext uri="{FF2B5EF4-FFF2-40B4-BE49-F238E27FC236}">
                <a16:creationId xmlns:a16="http://schemas.microsoft.com/office/drawing/2014/main" id="{32E4DA40-5993-BA53-211A-F15F2FCC8625}"/>
              </a:ext>
            </a:extLst>
          </p:cNvPr>
          <p:cNvSpPr/>
          <p:nvPr/>
        </p:nvSpPr>
        <p:spPr>
          <a:xfrm>
            <a:off x="8854288" y="74454"/>
            <a:ext cx="3177767" cy="606583"/>
          </a:xfrm>
          <a:prstGeom prst="flowChartAlternateProcess">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solidFill>
                  <a:schemeClr val="tx1"/>
                </a:solidFill>
              </a:rPr>
              <a:t>Activiteiten in de analysefase</a:t>
            </a:r>
            <a:endParaRPr lang="en-US" dirty="0">
              <a:solidFill>
                <a:schemeClr val="tx1"/>
              </a:solidFill>
            </a:endParaRPr>
          </a:p>
        </p:txBody>
      </p:sp>
    </p:spTree>
    <p:extLst>
      <p:ext uri="{BB962C8B-B14F-4D97-AF65-F5344CB8AC3E}">
        <p14:creationId xmlns:p14="http://schemas.microsoft.com/office/powerpoint/2010/main" val="2735021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D0490D-3FDB-1840-99A7-1FA553346A25}"/>
              </a:ext>
            </a:extLst>
          </p:cNvPr>
          <p:cNvSpPr>
            <a:spLocks noGrp="1"/>
          </p:cNvSpPr>
          <p:nvPr>
            <p:ph type="title"/>
          </p:nvPr>
        </p:nvSpPr>
        <p:spPr/>
        <p:txBody>
          <a:bodyPr/>
          <a:lstStyle/>
          <a:p>
            <a:r>
              <a:rPr lang="nl-BE" dirty="0"/>
              <a:t>POC of prototype</a:t>
            </a:r>
          </a:p>
        </p:txBody>
      </p:sp>
      <p:sp>
        <p:nvSpPr>
          <p:cNvPr id="3" name="Tijdelijke aanduiding voor inhoud 2">
            <a:extLst>
              <a:ext uri="{FF2B5EF4-FFF2-40B4-BE49-F238E27FC236}">
                <a16:creationId xmlns:a16="http://schemas.microsoft.com/office/drawing/2014/main" id="{D4DEE099-CDC4-E347-B053-53265ED06E41}"/>
              </a:ext>
            </a:extLst>
          </p:cNvPr>
          <p:cNvSpPr>
            <a:spLocks noGrp="1"/>
          </p:cNvSpPr>
          <p:nvPr>
            <p:ph idx="1"/>
          </p:nvPr>
        </p:nvSpPr>
        <p:spPr>
          <a:xfrm>
            <a:off x="838200" y="1825625"/>
            <a:ext cx="5101206" cy="4351338"/>
          </a:xfrm>
        </p:spPr>
        <p:txBody>
          <a:bodyPr>
            <a:normAutofit/>
          </a:bodyPr>
          <a:lstStyle/>
          <a:p>
            <a:r>
              <a:rPr lang="nl-BE" sz="2000" dirty="0"/>
              <a:t>Om de klant al een inzicht te geven in de oplossing wordt er vaak een </a:t>
            </a:r>
            <a:r>
              <a:rPr lang="nl-BE" sz="2000" dirty="0">
                <a:solidFill>
                  <a:srgbClr val="0070C0"/>
                </a:solidFill>
              </a:rPr>
              <a:t>prototype of proof of concept </a:t>
            </a:r>
            <a:r>
              <a:rPr lang="nl-BE" sz="2000" dirty="0"/>
              <a:t>(</a:t>
            </a:r>
            <a:r>
              <a:rPr lang="nl-BE" sz="2000" b="1" dirty="0">
                <a:solidFill>
                  <a:srgbClr val="0070C0"/>
                </a:solidFill>
              </a:rPr>
              <a:t>POC</a:t>
            </a:r>
            <a:r>
              <a:rPr lang="nl-BE" sz="2000" dirty="0"/>
              <a:t>) opgesteld</a:t>
            </a:r>
          </a:p>
          <a:p>
            <a:r>
              <a:rPr lang="nl-BE" sz="2000" dirty="0"/>
              <a:t>Bij een standaardpakket kan er eenvoudig een </a:t>
            </a:r>
            <a:r>
              <a:rPr lang="nl-BE" sz="2000" b="1" dirty="0">
                <a:solidFill>
                  <a:srgbClr val="0070C0"/>
                </a:solidFill>
              </a:rPr>
              <a:t>demo</a:t>
            </a:r>
            <a:r>
              <a:rPr lang="nl-BE" sz="2000" dirty="0"/>
              <a:t> opgesteld worden</a:t>
            </a:r>
          </a:p>
          <a:p>
            <a:r>
              <a:rPr lang="nl-BE" sz="2000" dirty="0"/>
              <a:t>Bij maatwerk wordt dit eerder een ”light” versie van de applicatie</a:t>
            </a:r>
          </a:p>
          <a:p>
            <a:r>
              <a:rPr lang="nl-BE" sz="2000" dirty="0"/>
              <a:t>Er kan met </a:t>
            </a:r>
            <a:r>
              <a:rPr lang="nl-BE" sz="2000" b="1" dirty="0" err="1">
                <a:solidFill>
                  <a:srgbClr val="0070C0"/>
                </a:solidFill>
              </a:rPr>
              <a:t>mock</a:t>
            </a:r>
            <a:r>
              <a:rPr lang="nl-BE" sz="2000" b="1" dirty="0">
                <a:solidFill>
                  <a:srgbClr val="0070C0"/>
                </a:solidFill>
              </a:rPr>
              <a:t>-ups</a:t>
            </a:r>
            <a:r>
              <a:rPr lang="nl-BE" sz="2000" dirty="0"/>
              <a:t> gewerkt worden</a:t>
            </a:r>
          </a:p>
          <a:p>
            <a:r>
              <a:rPr lang="nl-BE" sz="2000" dirty="0"/>
              <a:t>Vandaag zijn er heel wat tools om prototypes te maken op basis van screen flows</a:t>
            </a:r>
          </a:p>
        </p:txBody>
      </p:sp>
      <p:pic>
        <p:nvPicPr>
          <p:cNvPr id="4" name="Afbeelding 3">
            <a:extLst>
              <a:ext uri="{FF2B5EF4-FFF2-40B4-BE49-F238E27FC236}">
                <a16:creationId xmlns:a16="http://schemas.microsoft.com/office/drawing/2014/main" id="{BA76DDE0-D81F-41F5-BB69-1C71254C4503}"/>
              </a:ext>
            </a:extLst>
          </p:cNvPr>
          <p:cNvPicPr>
            <a:picLocks noChangeAspect="1"/>
          </p:cNvPicPr>
          <p:nvPr/>
        </p:nvPicPr>
        <p:blipFill>
          <a:blip r:embed="rId2"/>
          <a:stretch>
            <a:fillRect/>
          </a:stretch>
        </p:blipFill>
        <p:spPr>
          <a:xfrm>
            <a:off x="6492540" y="1690688"/>
            <a:ext cx="5173690" cy="4351338"/>
          </a:xfrm>
          <a:prstGeom prst="rect">
            <a:avLst/>
          </a:prstGeom>
        </p:spPr>
      </p:pic>
      <p:sp>
        <p:nvSpPr>
          <p:cNvPr id="7" name="Stroomdiagram: Alternatief proces 6">
            <a:extLst>
              <a:ext uri="{FF2B5EF4-FFF2-40B4-BE49-F238E27FC236}">
                <a16:creationId xmlns:a16="http://schemas.microsoft.com/office/drawing/2014/main" id="{EC3053A2-EE1E-52A3-4F8A-77D9A8254705}"/>
              </a:ext>
            </a:extLst>
          </p:cNvPr>
          <p:cNvSpPr/>
          <p:nvPr/>
        </p:nvSpPr>
        <p:spPr>
          <a:xfrm>
            <a:off x="8854288" y="74454"/>
            <a:ext cx="3177767" cy="606583"/>
          </a:xfrm>
          <a:prstGeom prst="flowChartAlternateProcess">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solidFill>
                  <a:schemeClr val="tx1"/>
                </a:solidFill>
              </a:rPr>
              <a:t>Vaste activiteiten in de analysefase</a:t>
            </a:r>
            <a:endParaRPr lang="en-US" dirty="0">
              <a:solidFill>
                <a:schemeClr val="tx1"/>
              </a:solidFill>
            </a:endParaRPr>
          </a:p>
        </p:txBody>
      </p:sp>
    </p:spTree>
    <p:extLst>
      <p:ext uri="{BB962C8B-B14F-4D97-AF65-F5344CB8AC3E}">
        <p14:creationId xmlns:p14="http://schemas.microsoft.com/office/powerpoint/2010/main" val="908050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8609234A-3AE6-7876-0C9E-C6954E06A889}"/>
              </a:ext>
            </a:extLst>
          </p:cNvPr>
          <p:cNvPicPr>
            <a:picLocks noChangeAspect="1"/>
          </p:cNvPicPr>
          <p:nvPr/>
        </p:nvPicPr>
        <p:blipFill>
          <a:blip r:embed="rId2"/>
          <a:stretch>
            <a:fillRect/>
          </a:stretch>
        </p:blipFill>
        <p:spPr>
          <a:xfrm>
            <a:off x="1048066" y="758641"/>
            <a:ext cx="9562036" cy="4489219"/>
          </a:xfrm>
          <a:prstGeom prst="rect">
            <a:avLst/>
          </a:prstGeom>
        </p:spPr>
      </p:pic>
    </p:spTree>
    <p:extLst>
      <p:ext uri="{BB962C8B-B14F-4D97-AF65-F5344CB8AC3E}">
        <p14:creationId xmlns:p14="http://schemas.microsoft.com/office/powerpoint/2010/main" val="3216285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101CB3B5-CAE7-DE82-3A7A-F58BA11E5695}"/>
              </a:ext>
            </a:extLst>
          </p:cNvPr>
          <p:cNvPicPr>
            <a:picLocks noChangeAspect="1"/>
          </p:cNvPicPr>
          <p:nvPr/>
        </p:nvPicPr>
        <p:blipFill>
          <a:blip r:embed="rId2"/>
          <a:stretch>
            <a:fillRect/>
          </a:stretch>
        </p:blipFill>
        <p:spPr>
          <a:xfrm>
            <a:off x="1343852" y="1082769"/>
            <a:ext cx="9048536" cy="5268335"/>
          </a:xfrm>
          <a:prstGeom prst="rect">
            <a:avLst/>
          </a:prstGeom>
        </p:spPr>
      </p:pic>
      <p:pic>
        <p:nvPicPr>
          <p:cNvPr id="9" name="Afbeelding 8">
            <a:extLst>
              <a:ext uri="{FF2B5EF4-FFF2-40B4-BE49-F238E27FC236}">
                <a16:creationId xmlns:a16="http://schemas.microsoft.com/office/drawing/2014/main" id="{B7A7DCE7-7633-8CE1-30A2-C17A9EA91888}"/>
              </a:ext>
            </a:extLst>
          </p:cNvPr>
          <p:cNvPicPr>
            <a:picLocks noChangeAspect="1"/>
          </p:cNvPicPr>
          <p:nvPr/>
        </p:nvPicPr>
        <p:blipFill>
          <a:blip r:embed="rId3"/>
          <a:stretch>
            <a:fillRect/>
          </a:stretch>
        </p:blipFill>
        <p:spPr>
          <a:xfrm>
            <a:off x="8404185" y="287790"/>
            <a:ext cx="1276528" cy="438211"/>
          </a:xfrm>
          <a:prstGeom prst="rect">
            <a:avLst/>
          </a:prstGeom>
        </p:spPr>
      </p:pic>
      <p:pic>
        <p:nvPicPr>
          <p:cNvPr id="11" name="Afbeelding 10">
            <a:extLst>
              <a:ext uri="{FF2B5EF4-FFF2-40B4-BE49-F238E27FC236}">
                <a16:creationId xmlns:a16="http://schemas.microsoft.com/office/drawing/2014/main" id="{16637D4A-3B60-B899-35E5-FA27D2A7C36A}"/>
              </a:ext>
            </a:extLst>
          </p:cNvPr>
          <p:cNvPicPr>
            <a:picLocks noChangeAspect="1"/>
          </p:cNvPicPr>
          <p:nvPr/>
        </p:nvPicPr>
        <p:blipFill>
          <a:blip r:embed="rId4"/>
          <a:stretch>
            <a:fillRect/>
          </a:stretch>
        </p:blipFill>
        <p:spPr>
          <a:xfrm>
            <a:off x="4104721" y="206347"/>
            <a:ext cx="2695951" cy="876422"/>
          </a:xfrm>
          <a:prstGeom prst="rect">
            <a:avLst/>
          </a:prstGeom>
        </p:spPr>
      </p:pic>
    </p:spTree>
    <p:extLst>
      <p:ext uri="{BB962C8B-B14F-4D97-AF65-F5344CB8AC3E}">
        <p14:creationId xmlns:p14="http://schemas.microsoft.com/office/powerpoint/2010/main" val="1290622636"/>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4F10ACCBBC33940B37153B8EA821275" ma:contentTypeVersion="8" ma:contentTypeDescription="Een nieuw document maken." ma:contentTypeScope="" ma:versionID="5d519536652ac4032767b881f2c7dfca">
  <xsd:schema xmlns:xsd="http://www.w3.org/2001/XMLSchema" xmlns:xs="http://www.w3.org/2001/XMLSchema" xmlns:p="http://schemas.microsoft.com/office/2006/metadata/properties" xmlns:ns2="851bda00-0253-4f81-894b-da192263f94a" targetNamespace="http://schemas.microsoft.com/office/2006/metadata/properties" ma:root="true" ma:fieldsID="f5a60852fe6e9304c999a1d01b29e972" ns2:_="">
    <xsd:import namespace="851bda00-0253-4f81-894b-da192263f94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da00-0253-4f81-894b-da192263f9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AD85F3-FE99-4919-963C-C264D4D1EB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da00-0253-4f81-894b-da192263f9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DCBA133-1274-4BC0-AC99-6E508C29E504}">
  <ds:schemaRefs>
    <ds:schemaRef ds:uri="http://purl.org/dc/dcmitype/"/>
    <ds:schemaRef ds:uri="http://schemas.microsoft.com/office/2006/metadata/properties"/>
    <ds:schemaRef ds:uri="http://www.w3.org/XML/1998/namespace"/>
    <ds:schemaRef ds:uri="http://schemas.microsoft.com/office/2006/documentManagement/types"/>
    <ds:schemaRef ds:uri="http://purl.org/dc/elements/1.1/"/>
    <ds:schemaRef ds:uri="http://purl.org/dc/terms/"/>
    <ds:schemaRef ds:uri="http://schemas.microsoft.com/office/infopath/2007/PartnerControls"/>
    <ds:schemaRef ds:uri="http://schemas.openxmlformats.org/package/2006/metadata/core-properties"/>
    <ds:schemaRef ds:uri="851bda00-0253-4f81-894b-da192263f94a"/>
  </ds:schemaRefs>
</ds:datastoreItem>
</file>

<file path=customXml/itemProps3.xml><?xml version="1.0" encoding="utf-8"?>
<ds:datastoreItem xmlns:ds="http://schemas.openxmlformats.org/officeDocument/2006/customXml" ds:itemID="{8B344B39-3BF6-452F-A826-33BE95BA3E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610</TotalTime>
  <Words>2286</Words>
  <Application>Microsoft Office PowerPoint</Application>
  <PresentationFormat>Breedbeeld</PresentationFormat>
  <Paragraphs>263</Paragraphs>
  <Slides>49</Slides>
  <Notes>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49</vt:i4>
      </vt:variant>
    </vt:vector>
  </HeadingPairs>
  <TitlesOfParts>
    <vt:vector size="55" baseType="lpstr">
      <vt:lpstr>Arial</vt:lpstr>
      <vt:lpstr>Arial</vt:lpstr>
      <vt:lpstr>Calibri</vt:lpstr>
      <vt:lpstr>Calibri Light</vt:lpstr>
      <vt:lpstr>Google Sans</vt:lpstr>
      <vt:lpstr>Kantoorthema</vt:lpstr>
      <vt:lpstr>Hoofdstuk 9: Hoe gaat onze oplossing er concreet uitzien? #analyse</vt:lpstr>
      <vt:lpstr>Projectfases</vt:lpstr>
      <vt:lpstr>Leerdoelen – Hoofdstuk 9</vt:lpstr>
      <vt:lpstr>Analyse</vt:lpstr>
      <vt:lpstr>Omschrijving en doel</vt:lpstr>
      <vt:lpstr>Workshops</vt:lpstr>
      <vt:lpstr>POC of prototype</vt:lpstr>
      <vt:lpstr>PowerPoint-presentatie</vt:lpstr>
      <vt:lpstr>PowerPoint-presentatie</vt:lpstr>
      <vt:lpstr>POC of Prototype</vt:lpstr>
      <vt:lpstr>Opstellen van het analysedocument (blueprint)</vt:lpstr>
      <vt:lpstr>Validatie van het analysedocument</vt:lpstr>
      <vt:lpstr>Voorbereiding van de implementatiefase</vt:lpstr>
      <vt:lpstr>Doel van de analysefase</vt:lpstr>
      <vt:lpstr>Rollen en verantwoordelijkheden</vt:lpstr>
      <vt:lpstr>Deliverables - Analysedocument</vt:lpstr>
      <vt:lpstr>Blueprint – 1. Procesbeschrijvingen</vt:lpstr>
      <vt:lpstr>Blueprint - 1. Procesbeschrijvingen</vt:lpstr>
      <vt:lpstr>PowerPoint-presentatie</vt:lpstr>
      <vt:lpstr>PowerPoint-presentatie</vt:lpstr>
      <vt:lpstr>PowerPoint-presentatie</vt:lpstr>
      <vt:lpstr>Oefening:  Maak jouw eigen workflow (met opeenvolgende taken of activiteiten) om een succesvol examen PM af te leggen</vt:lpstr>
      <vt:lpstr>Workflow: taken/activiteiten voor succesvol examen PM</vt:lpstr>
      <vt:lpstr>Analyse – 2. Functioneel ontwerp</vt:lpstr>
      <vt:lpstr>Use case</vt:lpstr>
      <vt:lpstr>Use case</vt:lpstr>
      <vt:lpstr>Analyse – 2. Functioneel ontwerp</vt:lpstr>
      <vt:lpstr>Analyse – 3. Technisch ontwerp</vt:lpstr>
      <vt:lpstr>Analyse – 3. Technisch ontwerp</vt:lpstr>
      <vt:lpstr>PowerPoint-presentatie</vt:lpstr>
      <vt:lpstr>Voorbeeld klassendiagram</vt:lpstr>
      <vt:lpstr>Voorbeeld sequence diagram</vt:lpstr>
      <vt:lpstr>Analyse – 4. Security, autorisaties en rollen</vt:lpstr>
      <vt:lpstr>Analyse – 4. Security, autorisaties en rollen</vt:lpstr>
      <vt:lpstr>Analysedoc – 5. Interfaces</vt:lpstr>
      <vt:lpstr>Analyse – 6. Datamigratie</vt:lpstr>
      <vt:lpstr>Analyse - 6. Datamigratie</vt:lpstr>
      <vt:lpstr>Analyse – 7. Systeemarchitectuur</vt:lpstr>
      <vt:lpstr>PowerPoint-presentatie</vt:lpstr>
      <vt:lpstr>PowerPoint-presentatie</vt:lpstr>
      <vt:lpstr>Analyse – 8. Testplan</vt:lpstr>
      <vt:lpstr>Voorbeeld testscenario’s</vt:lpstr>
      <vt:lpstr>Voorbeeld testscenario’s</vt:lpstr>
      <vt:lpstr>Analyse – 9. Veronderstellingen</vt:lpstr>
      <vt:lpstr>Afhankelijkheden</vt:lpstr>
      <vt:lpstr>Aandachtspunten</vt:lpstr>
      <vt:lpstr>Aandachtspunten</vt:lpstr>
      <vt:lpstr>Aandachtspunten</vt:lpstr>
      <vt:lpstr>Vragen?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Projectmanagement AJ1920</dc:title>
  <dc:creator>Van Riel Karolien</dc:creator>
  <cp:lastModifiedBy>Birgit Hay</cp:lastModifiedBy>
  <cp:revision>15</cp:revision>
  <dcterms:created xsi:type="dcterms:W3CDTF">2020-02-29T13:08:50Z</dcterms:created>
  <dcterms:modified xsi:type="dcterms:W3CDTF">2024-10-07T12:18:10Z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0x01010074F10ACCBBC33940B37153B8EA821275</vt:lpwstr>
  </property>
</Properties>
</file>